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78" r:id="rId6"/>
    <p:sldId id="267" r:id="rId7"/>
    <p:sldId id="258" r:id="rId8"/>
    <p:sldId id="268" r:id="rId9"/>
    <p:sldId id="260" r:id="rId10"/>
    <p:sldId id="794" r:id="rId11"/>
    <p:sldId id="797" r:id="rId12"/>
    <p:sldId id="796" r:id="rId13"/>
    <p:sldId id="801" r:id="rId14"/>
    <p:sldId id="805" r:id="rId15"/>
    <p:sldId id="806" r:id="rId16"/>
    <p:sldId id="802" r:id="rId17"/>
    <p:sldId id="803" r:id="rId18"/>
    <p:sldId id="80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F99599-638F-BD97-9247-9E0657C3AE4D}" name="Im, Jihee" initials="IJ" userId="S::jihee.im@wsu.edu::6e70bafe-2192-47f4-886f-b4e502a1792c" providerId="AD"/>
  <p188:author id="{9A75D6C5-6449-4FE0-B299-B72F0DF31B94}" name="Asiri, Ali" initials="" userId="S::ali.asiri@wsu.edu::db72da26-a1bf-4637-b8da-35d475de1714" providerId="AD"/>
  <p188:author id="{99F040F3-8EFB-C2B9-AF5D-D21B2728D275}" name="Egbert, Joy Lynn" initials="JE" userId="S::jegbert@wsu.edu::115963da-1e47-4e38-b473-ca452859d8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FDB57-E4E5-440F-040F-8EA948596EE5}" v="406" dt="2024-09-10T22:32:53.148"/>
    <p1510:client id="{232808D2-DE35-F11A-E3D4-322112990D47}" v="76" dt="2024-09-11T17:47:52.733"/>
    <p1510:client id="{84335E08-14E3-AD0C-A4BD-711213EA8DCE}" v="52" dt="2024-09-12T18:16:00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3B764-F047-4A5D-A7E7-275126BBB45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CBA57-4AE8-4991-8AA4-3F57429B9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team: Ali, Associates, Affiliates and clients; see our web page – QR code on the handout and end of each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47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0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8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Will be around up 3.45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0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Links to UDL, differentiation, UT’s “8 principles of effective teaching,” </a:t>
            </a:r>
            <a:r>
              <a:rPr lang="en-US" err="1"/>
              <a:t>etc</a:t>
            </a:r>
            <a:endParaRPr lang="en-US" sz="900" b="0" i="0" u="none" strike="noStrike" baseline="0">
              <a:latin typeface="Times New Roman" panose="02020603050405020304" pitchFamily="18" charset="0"/>
            </a:endParaRPr>
          </a:p>
          <a:p>
            <a:r>
              <a:rPr lang="en-US"/>
              <a:t>Transition questions:</a:t>
            </a:r>
          </a:p>
          <a:p>
            <a:r>
              <a:rPr lang="en-US" b="1"/>
              <a:t>How many of you are familiar with chatbots?</a:t>
            </a:r>
            <a:endParaRPr lang="en-US"/>
          </a:p>
          <a:p>
            <a:r>
              <a:rPr lang="en-US" sz="600" b="1" i="0" u="none" strike="noStrike" baseline="30000">
                <a:latin typeface="Times New Roman"/>
                <a:cs typeface="Times New Roman"/>
              </a:rPr>
              <a:t> </a:t>
            </a:r>
            <a:r>
              <a:rPr lang="en-US" sz="1000" b="1" i="0" u="none" strike="noStrike" baseline="30000">
                <a:latin typeface="Times New Roman"/>
                <a:cs typeface="Times New Roman"/>
              </a:rPr>
              <a:t>	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2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Chatbot use case:</a:t>
            </a:r>
          </a:p>
          <a:p>
            <a:r>
              <a:rPr lang="en-US"/>
              <a:t>Writing tutor, author interview, talk to famous figure,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About 15 minutes and we'll come back together to talk about your experiences.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8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1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97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Continue with lab time: build another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CBA57-4AE8-4991-8AA4-3F57429B9E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9A32-0CEC-1AEF-98B9-F75ADE48C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4D52C-112C-70F0-1CFF-1E1D792ED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5C133-7139-2DFC-5E6C-A73A12B2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86CF2-5362-9701-7ED2-C9DE4534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54EBD-A350-860F-7394-352E765C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6D04-1DB7-D7F8-64D2-D0FA98A8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CB4BB-7998-DCFF-662D-940F1A8BC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4CBD3-3FB4-5CE1-8CD4-95AF0008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58FDE-552B-AC20-7A3B-F25BA99C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5A85F-6996-9039-C816-DF77CB13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F2FDE-363C-1AF3-DA36-CCEC341B5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E38F4-F72F-B6F2-EC15-D7C92A4BD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41FA-2257-E251-7596-500323C8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E762E-BCE4-F186-1D0C-2AF6C041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49997-37EE-26D5-07AF-68DF2C54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24EA-20FA-527A-D936-23EDBA18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EF8F8-F5EC-0312-E43D-366603BE4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C12AD-C4FE-859B-A956-A02A573B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AEC28-9186-D33F-029F-D2EB7A10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9409-BA99-661D-BEFC-57E0EBF0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5D8A-F76F-8454-0E5C-1900CD88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1B96A-3D97-8037-F9E7-992FCA6F5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FB074-674E-C82F-472A-1FBAD673C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6B847-B606-7647-6ED1-B22C8049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73EE-EDDB-5C0F-CB38-82D156BA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3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BF53-133C-D92B-6A59-E158E121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34427-1977-3B3A-14DD-11A304957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745AE-B6DE-88BC-CA12-AEB58D7D0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8606D-4E52-BA49-3E60-C722287F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227CB-6407-2482-A828-B65758E7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E035-3B98-4D3B-A90A-C0243ABE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6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E9CC-AC18-B56B-B1A8-F2889819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E22BE-499C-9614-185D-38A394A32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9AB4-4802-991C-13A0-7ADE36116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F3F38-3A4B-5D1A-4340-9767EFBB9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5F8DD-7735-16EB-71F2-505CD5223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63EB7-47A2-B040-A1C0-05D91229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FC08C-C73F-CEAA-368E-2373B828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35946-7E07-9850-358B-AC886C15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CD32-48C0-6A2C-DA9A-810FEE39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97B29-C4FD-2A29-1D42-711B2531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5D152-1C06-10F7-850C-36BFCD75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BA2A4-7F58-070D-340E-DB556070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7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BDB86-AF6F-2AC5-7E3A-594A3414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ABB6-4225-74EA-1FFA-ACEFD988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2165D-6CA4-F49C-9438-4198EF28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84CF-626E-3D1F-4BDA-FC9701EF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E93D4-7DE0-9871-E37B-6F0280109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FDDA7-B884-FC81-B3CB-887ECB5DD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50F70-F220-D410-B54F-D721046B2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09C65-9966-443F-2C27-E9824607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BE74A-A33B-8174-C676-EF37065A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6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BBC2-68DB-A305-3EE1-0AE7DA35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570B86-B9EF-0104-7057-4ECCFD251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E3D7C-914C-8CB9-9C43-1611417B8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913C7-C2C8-0620-ACD1-ECC8678A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39229-4BA7-864A-B42D-272C4A34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26CD9-0625-988F-18F5-2671D8CA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9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A7C12-4079-D7B9-3196-BFAEF784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62C7E-11E1-0DF1-5CC9-35885A1C7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40272-EC16-A619-1E36-8A101F830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A60E59-A91E-4A22-BC15-527F638D904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90CE8-32AA-7A39-E76E-568FF4027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2E4D-BB17-3205-B6EB-51855066C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1670F8-FE15-4272-8A9A-F6DA4CB3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64706-steven-marshall-mailchimp-email-address-free-transparent-image-hq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ngall.com/location-pin-png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openclipart.org/detail/179232/red%20screen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pixabay.com/es/cruz-eliminar-quitar-cancelar-296507/" TargetMode="External"/><Relationship Id="rId2" Type="http://schemas.openxmlformats.org/officeDocument/2006/relationships/hyperlink" Target="https://labs.wsu.edu/xrdevlab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s://www.thinglink.com/card/176912859706005981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3563-F2B0-C4EB-5187-2F8AA0371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0309"/>
            <a:ext cx="9144000" cy="1805861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Aptos"/>
              </a:rPr>
              <a:t>Creating Engaging Lessons and AI-Resistant Tasks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46905-04F8-0267-3E77-5C0404AA4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912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WSU College of Education XR Development Lab </a:t>
            </a:r>
          </a:p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with the support of </a:t>
            </a:r>
          </a:p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The WSU Transformational Change IDEA Initiative</a:t>
            </a:r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4" descr="A logo for a computer lab&#10;&#10;Description automatically generated">
            <a:extLst>
              <a:ext uri="{FF2B5EF4-FFF2-40B4-BE49-F238E27FC236}">
                <a16:creationId xmlns:a16="http://schemas.microsoft.com/office/drawing/2014/main" id="{A70A1106-2379-6A1B-36DB-8FEC1B651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57" y="5478613"/>
            <a:ext cx="849242" cy="826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0DF4AF-0DA4-F22C-6B06-7E4FDF04C611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pic>
        <p:nvPicPr>
          <p:cNvPr id="8" name="Picture 7" descr="A black and white photo of a college of education&#10;&#10;Description automatically generated">
            <a:extLst>
              <a:ext uri="{FF2B5EF4-FFF2-40B4-BE49-F238E27FC236}">
                <a16:creationId xmlns:a16="http://schemas.microsoft.com/office/drawing/2014/main" id="{7C36620A-53C4-2330-0478-267516303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00" y="5478613"/>
            <a:ext cx="3352846" cy="82693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C859779-DCA5-F4DF-D01B-8C1EB17B5C24}"/>
              </a:ext>
            </a:extLst>
          </p:cNvPr>
          <p:cNvSpPr txBox="1">
            <a:spLocks/>
          </p:cNvSpPr>
          <p:nvPr/>
        </p:nvSpPr>
        <p:spPr>
          <a:xfrm>
            <a:off x="1526498" y="2841516"/>
            <a:ext cx="9144000" cy="7875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Maryam </a:t>
            </a:r>
            <a:r>
              <a:rPr lang="en-US" sz="2600" b="1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Kriama</a:t>
            </a:r>
            <a:r>
              <a:rPr lang="en-US" sz="2600" b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 &amp; Zixing Li</a:t>
            </a:r>
          </a:p>
        </p:txBody>
      </p:sp>
    </p:spTree>
    <p:extLst>
      <p:ext uri="{BB962C8B-B14F-4D97-AF65-F5344CB8AC3E}">
        <p14:creationId xmlns:p14="http://schemas.microsoft.com/office/powerpoint/2010/main" val="287533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14C8B-672F-EE97-7248-D5AEBEEC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90" y="705107"/>
            <a:ext cx="5318186" cy="1311185"/>
          </a:xfrm>
        </p:spPr>
        <p:txBody>
          <a:bodyPr/>
          <a:lstStyle/>
          <a:p>
            <a:r>
              <a:rPr lang="en-US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AI-Resistant Assignments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1" y="1661731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pic>
        <p:nvPicPr>
          <p:cNvPr id="8" name="Picture 7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EFF16301-1301-B503-66C2-3369844AB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25" y="4933052"/>
            <a:ext cx="2857500" cy="1276350"/>
          </a:xfrm>
          <a:prstGeom prst="rect">
            <a:avLst/>
          </a:prstGeom>
        </p:spPr>
      </p:pic>
      <p:pic>
        <p:nvPicPr>
          <p:cNvPr id="13" name="Picture 12" descr="A close-up of a sign&#10;&#10;Description automatically generated">
            <a:extLst>
              <a:ext uri="{FF2B5EF4-FFF2-40B4-BE49-F238E27FC236}">
                <a16:creationId xmlns:a16="http://schemas.microsoft.com/office/drawing/2014/main" id="{20423B35-F59E-4137-9E8F-B04AD6D68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40" y="3157807"/>
            <a:ext cx="3974262" cy="1095915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B418FB9-FC8E-6A68-E062-D0716EA25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291" y="567905"/>
            <a:ext cx="5269416" cy="56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1" y="1661731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52D349-11E9-C0DA-7D5D-861D77C94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10" r="1480" b="38175"/>
          <a:stretch/>
        </p:blipFill>
        <p:spPr>
          <a:xfrm>
            <a:off x="2429316" y="1911943"/>
            <a:ext cx="6526090" cy="34585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4F25D9-3500-A419-817D-60C660804723}"/>
              </a:ext>
            </a:extLst>
          </p:cNvPr>
          <p:cNvSpPr txBox="1"/>
          <p:nvPr/>
        </p:nvSpPr>
        <p:spPr>
          <a:xfrm>
            <a:off x="932915" y="583962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latin typeface="Corbel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50370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5544106" y="34424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311" y="1675218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pic>
        <p:nvPicPr>
          <p:cNvPr id="17" name="Picture 16" descr="A screenshot of a text&#10;&#10;Description automatically generated">
            <a:extLst>
              <a:ext uri="{FF2B5EF4-FFF2-40B4-BE49-F238E27FC236}">
                <a16:creationId xmlns:a16="http://schemas.microsoft.com/office/drawing/2014/main" id="{98B75218-0E49-D562-EC76-D681DC570F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357" r="-27" b="112"/>
          <a:stretch/>
        </p:blipFill>
        <p:spPr>
          <a:xfrm>
            <a:off x="4402594" y="4272960"/>
            <a:ext cx="6279277" cy="21431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4F25D9-3500-A419-817D-60C660804723}"/>
              </a:ext>
            </a:extLst>
          </p:cNvPr>
          <p:cNvSpPr txBox="1"/>
          <p:nvPr/>
        </p:nvSpPr>
        <p:spPr>
          <a:xfrm>
            <a:off x="932915" y="583962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latin typeface="Corbel"/>
              </a:rPr>
              <a:t>Example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95A19B-CCDA-42DF-8CCC-8BD5B3C74986}"/>
              </a:ext>
            </a:extLst>
          </p:cNvPr>
          <p:cNvSpPr txBox="1"/>
          <p:nvPr/>
        </p:nvSpPr>
        <p:spPr>
          <a:xfrm>
            <a:off x="726329" y="3206942"/>
            <a:ext cx="3834994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latin typeface="Calibri"/>
                <a:ea typeface="Calibri"/>
                <a:cs typeface="Calibri"/>
              </a:rPr>
              <a:t>Feel free to copy, paste, and edit the results!</a:t>
            </a:r>
          </a:p>
          <a:p>
            <a:pPr algn="l"/>
            <a:endParaRPr lang="en-US" dirty="0"/>
          </a:p>
        </p:txBody>
      </p:sp>
      <p:pic>
        <p:nvPicPr>
          <p:cNvPr id="4" name="Picture 3" descr="A screenshot of a text&#10;&#10;Description automatically generated">
            <a:extLst>
              <a:ext uri="{FF2B5EF4-FFF2-40B4-BE49-F238E27FC236}">
                <a16:creationId xmlns:a16="http://schemas.microsoft.com/office/drawing/2014/main" id="{D2F3ABDC-E6C4-8295-6AA7-E42413E7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805" y="378408"/>
            <a:ext cx="5973074" cy="37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C96B8-D1F2-CDE6-3648-8017FA133C3B}"/>
              </a:ext>
            </a:extLst>
          </p:cNvPr>
          <p:cNvSpPr txBox="1">
            <a:spLocks/>
          </p:cNvSpPr>
          <p:nvPr/>
        </p:nvSpPr>
        <p:spPr>
          <a:xfrm>
            <a:off x="1490133" y="1930081"/>
            <a:ext cx="9144000" cy="196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spc="-15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14C8B-672F-EE97-7248-D5AEBEEC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64"/>
            <a:ext cx="10515600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Create Your AI-Resistant Tasks!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1" y="1661731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2F39F-7EA1-B1B8-69C4-59C0A7F747C4}"/>
              </a:ext>
            </a:extLst>
          </p:cNvPr>
          <p:cNvSpPr txBox="1"/>
          <p:nvPr/>
        </p:nvSpPr>
        <p:spPr>
          <a:xfrm>
            <a:off x="868056" y="1890123"/>
            <a:ext cx="1097671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Grade level</a:t>
            </a:r>
            <a:endParaRPr lang="en-US" sz="4000" dirty="0">
              <a:latin typeface="Aptos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Assignment description</a:t>
            </a:r>
            <a:endParaRPr lang="en-US" sz="4000" dirty="0">
              <a:latin typeface="Aptos"/>
              <a:ea typeface="Calibri"/>
              <a:cs typeface="Calibri"/>
            </a:endParaRPr>
          </a:p>
          <a:p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72AD6442-9567-06B5-70E5-8D6A154F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05" y="4782089"/>
            <a:ext cx="28575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C96B8-D1F2-CDE6-3648-8017FA133C3B}"/>
              </a:ext>
            </a:extLst>
          </p:cNvPr>
          <p:cNvSpPr txBox="1">
            <a:spLocks/>
          </p:cNvSpPr>
          <p:nvPr/>
        </p:nvSpPr>
        <p:spPr>
          <a:xfrm>
            <a:off x="1490133" y="1930081"/>
            <a:ext cx="9144000" cy="196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spc="-15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14C8B-672F-EE97-7248-D5AEBEEC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64"/>
            <a:ext cx="10515600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Discussion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1" y="1661731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2F39F-7EA1-B1B8-69C4-59C0A7F747C4}"/>
              </a:ext>
            </a:extLst>
          </p:cNvPr>
          <p:cNvSpPr txBox="1"/>
          <p:nvPr/>
        </p:nvSpPr>
        <p:spPr>
          <a:xfrm>
            <a:off x="868056" y="1890123"/>
            <a:ext cx="109767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</a:rPr>
              <a:t>What are the challenges you encountered while designing the tasks?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>
                <a:latin typeface="Calibri"/>
                <a:ea typeface="Calibri"/>
                <a:cs typeface="Calibri"/>
              </a:rPr>
              <a:t>How does this tool support diversity and equity in your class?</a:t>
            </a:r>
          </a:p>
          <a:p>
            <a:pPr marL="457200" indent="-457200">
              <a:buFont typeface="Arial"/>
              <a:buChar char="•"/>
            </a:pPr>
            <a:endParaRPr lang="en-US" sz="2800"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72AD6442-9567-06B5-70E5-8D6A154F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05" y="4782089"/>
            <a:ext cx="28575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C96B8-D1F2-CDE6-3648-8017FA133C3B}"/>
              </a:ext>
            </a:extLst>
          </p:cNvPr>
          <p:cNvSpPr txBox="1">
            <a:spLocks/>
          </p:cNvSpPr>
          <p:nvPr/>
        </p:nvSpPr>
        <p:spPr>
          <a:xfrm>
            <a:off x="1490133" y="1930081"/>
            <a:ext cx="9144000" cy="196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spc="-15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1" y="1661731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pic>
        <p:nvPicPr>
          <p:cNvPr id="8" name="Picture 7" descr="A book with a picture of gears&#10;&#10;Description automatically generated">
            <a:extLst>
              <a:ext uri="{FF2B5EF4-FFF2-40B4-BE49-F238E27FC236}">
                <a16:creationId xmlns:a16="http://schemas.microsoft.com/office/drawing/2014/main" id="{BDF76B26-3D4B-ADC0-C854-6245737CB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243" y="1182168"/>
            <a:ext cx="4417850" cy="524532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5988FF6-54F8-B333-C185-7D3CF6B9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49" y="167098"/>
            <a:ext cx="6655752" cy="1240107"/>
          </a:xfrm>
        </p:spPr>
        <p:txBody>
          <a:bodyPr>
            <a:normAutofit/>
          </a:bodyPr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Task Engagement Resource</a:t>
            </a:r>
          </a:p>
        </p:txBody>
      </p:sp>
    </p:spTree>
    <p:extLst>
      <p:ext uri="{BB962C8B-B14F-4D97-AF65-F5344CB8AC3E}">
        <p14:creationId xmlns:p14="http://schemas.microsoft.com/office/powerpoint/2010/main" val="105867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5161A9-EEE9-FE43-8948-77B86A745351}"/>
              </a:ext>
            </a:extLst>
          </p:cNvPr>
          <p:cNvSpPr/>
          <p:nvPr/>
        </p:nvSpPr>
        <p:spPr>
          <a:xfrm>
            <a:off x="6858000" y="0"/>
            <a:ext cx="5334000" cy="6812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AD881-4292-3942-BA86-91F62FAFA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781" y="995951"/>
            <a:ext cx="6364224" cy="967629"/>
          </a:xfrm>
        </p:spPr>
        <p:txBody>
          <a:bodyPr lIns="0" rIns="0">
            <a:noAutofit/>
          </a:bodyPr>
          <a:lstStyle/>
          <a:p>
            <a:pPr algn="l"/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F0D0AF-BA9D-BA4C-AB3F-F8D9E7955440}"/>
              </a:ext>
            </a:extLst>
          </p:cNvPr>
          <p:cNvSpPr txBox="1">
            <a:spLocks/>
          </p:cNvSpPr>
          <p:nvPr/>
        </p:nvSpPr>
        <p:spPr>
          <a:xfrm>
            <a:off x="1233824" y="2300373"/>
            <a:ext cx="5096134" cy="1382875"/>
          </a:xfrm>
          <a:prstGeom prst="rect">
            <a:avLst/>
          </a:prstGeom>
        </p:spPr>
        <p:txBody>
          <a:bodyPr vert="horz" lIns="0" tIns="45720" rIns="91440" bIns="45720" numCol="1" spcCol="36576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>
                <a:latin typeface="Corbel" panose="020B0503020204020204" pitchFamily="34" charset="0"/>
              </a:rPr>
              <a:t>312 Cleveland Hall</a:t>
            </a:r>
          </a:p>
          <a:p>
            <a:pPr algn="l">
              <a:lnSpc>
                <a:spcPct val="100000"/>
              </a:lnSpc>
            </a:pPr>
            <a:r>
              <a:rPr lang="en-US">
                <a:latin typeface="Corbel" panose="020B0503020204020204" pitchFamily="34" charset="0"/>
              </a:rPr>
              <a:t>coe.xrlab@wsu.edu</a:t>
            </a:r>
          </a:p>
          <a:p>
            <a:pPr algn="l">
              <a:lnSpc>
                <a:spcPct val="100000"/>
              </a:lnSpc>
            </a:pPr>
            <a:r>
              <a:rPr lang="en-US">
                <a:latin typeface="Corbel" panose="020B0503020204020204" pitchFamily="34" charset="0"/>
              </a:rPr>
              <a:t>labs.wsu.edu/</a:t>
            </a:r>
            <a:r>
              <a:rPr lang="en-US" err="1">
                <a:latin typeface="Corbel" panose="020B0503020204020204" pitchFamily="34" charset="0"/>
              </a:rPr>
              <a:t>xrdevlab</a:t>
            </a:r>
            <a:endParaRPr lang="en-US">
              <a:latin typeface="Corbel" panose="020B0503020204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08752B-3956-1B49-A67C-A87B88B39B90}"/>
              </a:ext>
            </a:extLst>
          </p:cNvPr>
          <p:cNvSpPr/>
          <p:nvPr/>
        </p:nvSpPr>
        <p:spPr>
          <a:xfrm>
            <a:off x="872838" y="2009299"/>
            <a:ext cx="365294" cy="4571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ABF79-F3EC-0246-9BED-3803B4F6241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6C6B5-307C-931C-C5B6-74913822C9C8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2741C8-EF3B-7443-2086-3A6E0491F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6233" y="2391859"/>
            <a:ext cx="266152" cy="266152"/>
          </a:xfrm>
          <a:prstGeom prst="rect">
            <a:avLst/>
          </a:prstGeom>
        </p:spPr>
      </p:pic>
      <p:pic>
        <p:nvPicPr>
          <p:cNvPr id="14" name="Picture 13" descr="A red envelope with black lines&#10;&#10;Description automatically generated">
            <a:extLst>
              <a:ext uri="{FF2B5EF4-FFF2-40B4-BE49-F238E27FC236}">
                <a16:creationId xmlns:a16="http://schemas.microsoft.com/office/drawing/2014/main" id="{35521F7D-BD40-1069-D839-FA3273AC5B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9541" y="2807866"/>
            <a:ext cx="265176" cy="265176"/>
          </a:xfrm>
          <a:prstGeom prst="rect">
            <a:avLst/>
          </a:prstGeom>
        </p:spPr>
      </p:pic>
      <p:pic>
        <p:nvPicPr>
          <p:cNvPr id="18" name="Picture 17" descr="A red and white computer monitor&#10;&#10;Description automatically generated">
            <a:extLst>
              <a:ext uri="{FF2B5EF4-FFF2-40B4-BE49-F238E27FC236}">
                <a16:creationId xmlns:a16="http://schemas.microsoft.com/office/drawing/2014/main" id="{22271DDE-1253-9DD9-A28A-CE834762F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7097" y="3290483"/>
            <a:ext cx="245288" cy="265176"/>
          </a:xfrm>
          <a:prstGeom prst="rect">
            <a:avLst/>
          </a:prstGeom>
        </p:spPr>
      </p:pic>
      <p:pic>
        <p:nvPicPr>
          <p:cNvPr id="13" name="Picture 12" descr="A black and white social media icons&#10;&#10;Description automatically generated">
            <a:extLst>
              <a:ext uri="{FF2B5EF4-FFF2-40B4-BE49-F238E27FC236}">
                <a16:creationId xmlns:a16="http://schemas.microsoft.com/office/drawing/2014/main" id="{5FD74B85-243E-95BF-A926-ADEB1E4DA7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11111" r="73239" b="70442"/>
          <a:stretch/>
        </p:blipFill>
        <p:spPr>
          <a:xfrm>
            <a:off x="724581" y="4053919"/>
            <a:ext cx="355473" cy="362244"/>
          </a:xfrm>
          <a:prstGeom prst="rect">
            <a:avLst/>
          </a:prstGeom>
        </p:spPr>
      </p:pic>
      <p:pic>
        <p:nvPicPr>
          <p:cNvPr id="15" name="Picture 14" descr="A black and white social media icons&#10;&#10;Description automatically generated">
            <a:extLst>
              <a:ext uri="{FF2B5EF4-FFF2-40B4-BE49-F238E27FC236}">
                <a16:creationId xmlns:a16="http://schemas.microsoft.com/office/drawing/2014/main" id="{94C7E5D9-2638-DE47-B868-24304D4BFA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5" t="11724" r="50481" b="69829"/>
          <a:stretch/>
        </p:blipFill>
        <p:spPr>
          <a:xfrm>
            <a:off x="730855" y="5215917"/>
            <a:ext cx="379172" cy="362245"/>
          </a:xfrm>
          <a:prstGeom prst="rect">
            <a:avLst/>
          </a:prstGeom>
        </p:spPr>
      </p:pic>
      <p:pic>
        <p:nvPicPr>
          <p:cNvPr id="16" name="Picture 15" descr="A black and white social media icons&#10;&#10;Description automatically generated">
            <a:extLst>
              <a:ext uri="{FF2B5EF4-FFF2-40B4-BE49-F238E27FC236}">
                <a16:creationId xmlns:a16="http://schemas.microsoft.com/office/drawing/2014/main" id="{A103CBCA-2EA5-6FFB-3E61-03B6E5F038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31977" r="50484" b="49576"/>
          <a:stretch/>
        </p:blipFill>
        <p:spPr>
          <a:xfrm>
            <a:off x="725019" y="4634651"/>
            <a:ext cx="379172" cy="362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936FA2-AC44-AD04-E7DF-888A13D75455}"/>
              </a:ext>
            </a:extLst>
          </p:cNvPr>
          <p:cNvSpPr txBox="1"/>
          <p:nvPr/>
        </p:nvSpPr>
        <p:spPr>
          <a:xfrm>
            <a:off x="1080054" y="5173048"/>
            <a:ext cx="4807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rbel" panose="020B0503020204020204" pitchFamily="34" charset="0"/>
              </a:rPr>
              <a:t>@</a:t>
            </a:r>
            <a:r>
              <a:rPr lang="en-US" sz="2400" err="1">
                <a:latin typeface="Corbel" panose="020B0503020204020204" pitchFamily="34" charset="0"/>
              </a:rPr>
              <a:t>WSUXRDevLab</a:t>
            </a:r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150E44-BD1D-72DB-B14B-7E712FB8076F}"/>
              </a:ext>
            </a:extLst>
          </p:cNvPr>
          <p:cNvSpPr txBox="1"/>
          <p:nvPr/>
        </p:nvSpPr>
        <p:spPr>
          <a:xfrm>
            <a:off x="1125292" y="3994451"/>
            <a:ext cx="5313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rbel" panose="020B0503020204020204" pitchFamily="34" charset="0"/>
              </a:rPr>
              <a:t>XR Dev Lab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AA7A30-93FB-9383-7054-A6872FA7CD73}"/>
              </a:ext>
            </a:extLst>
          </p:cNvPr>
          <p:cNvSpPr txBox="1"/>
          <p:nvPr/>
        </p:nvSpPr>
        <p:spPr>
          <a:xfrm>
            <a:off x="1125292" y="4607637"/>
            <a:ext cx="5864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rbel" panose="020B0503020204020204" pitchFamily="34" charset="0"/>
              </a:rPr>
              <a:t>/</a:t>
            </a:r>
            <a:r>
              <a:rPr lang="en-US" sz="2400" err="1">
                <a:latin typeface="Corbel" panose="020B0503020204020204" pitchFamily="34" charset="0"/>
              </a:rPr>
              <a:t>xrdevlab</a:t>
            </a:r>
            <a:endParaRPr lang="en-US" sz="2400">
              <a:latin typeface="Corbel" panose="020B0503020204020204" pitchFamily="34" charset="0"/>
            </a:endParaRPr>
          </a:p>
        </p:txBody>
      </p:sp>
      <p:pic>
        <p:nvPicPr>
          <p:cNvPr id="12" name="Picture 11" descr="A logo for a computer lab&#10;&#10;Description automatically generated">
            <a:extLst>
              <a:ext uri="{FF2B5EF4-FFF2-40B4-BE49-F238E27FC236}">
                <a16:creationId xmlns:a16="http://schemas.microsoft.com/office/drawing/2014/main" id="{9D06EF96-A562-8380-E409-A45B05AB44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2759" y="1654016"/>
            <a:ext cx="3218240" cy="3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7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A4601-85E5-B930-3BA4-9424440C6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84" y="1133318"/>
            <a:ext cx="5954604" cy="50630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 sz="2400">
                <a:latin typeface="Corbel"/>
                <a:ea typeface="+mj-ea"/>
                <a:cs typeface="Arial"/>
              </a:rPr>
              <a:t>Please keep your </a:t>
            </a:r>
            <a:r>
              <a:rPr lang="en-US" sz="2400" b="1">
                <a:latin typeface="Corbel"/>
                <a:ea typeface="+mj-ea"/>
                <a:cs typeface="Arial"/>
              </a:rPr>
              <a:t>microphones muted</a:t>
            </a:r>
            <a:r>
              <a:rPr lang="en-US" sz="2400">
                <a:latin typeface="Corbel"/>
                <a:ea typeface="+mj-ea"/>
                <a:cs typeface="Arial"/>
              </a:rPr>
              <a:t> unless you have the floor.</a:t>
            </a:r>
          </a:p>
          <a:p>
            <a:endParaRPr lang="en-US" sz="2400">
              <a:latin typeface="Corbel" panose="020B0503020204020204" pitchFamily="34" charset="0"/>
              <a:ea typeface="+mj-ea"/>
              <a:cs typeface="Arial"/>
            </a:endParaRPr>
          </a:p>
          <a:p>
            <a:r>
              <a:rPr lang="en-US" sz="2400" b="1">
                <a:latin typeface="Corbel"/>
                <a:ea typeface="+mj-ea"/>
                <a:cs typeface="Arial"/>
              </a:rPr>
              <a:t>Slides</a:t>
            </a:r>
            <a:r>
              <a:rPr lang="en-US" sz="2400">
                <a:latin typeface="Corbel"/>
                <a:ea typeface="+mj-ea"/>
                <a:cs typeface="Arial"/>
              </a:rPr>
              <a:t> are posted on the XR Lab website: </a:t>
            </a:r>
            <a:r>
              <a:rPr lang="en-US" sz="2400">
                <a:solidFill>
                  <a:srgbClr val="0070C0"/>
                </a:solidFill>
                <a:latin typeface="Corbel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https://labs.wsu.edu/xrdevlab/</a:t>
            </a:r>
            <a:endParaRPr lang="en-US" sz="2400">
              <a:solidFill>
                <a:srgbClr val="0070C0"/>
              </a:solidFill>
              <a:latin typeface="Corbel"/>
              <a:ea typeface="+mn-lt"/>
              <a:cs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400">
              <a:latin typeface="Corbel" panose="020B0503020204020204" pitchFamily="34" charset="0"/>
              <a:ea typeface="+mj-ea"/>
              <a:cs typeface="Arial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 </a:t>
            </a:r>
            <a:endParaRPr lang="en-US" sz="18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0070C0"/>
                </a:solidFill>
                <a:ea typeface="+mn-lt"/>
                <a:cs typeface="+mn-lt"/>
              </a:rPr>
              <a:t>    </a:t>
            </a:r>
            <a:endParaRPr lang="en-US" sz="1800" b="1">
              <a:solidFill>
                <a:srgbClr val="0070C0"/>
              </a:solidFill>
              <a:latin typeface="Aptos"/>
              <a:ea typeface="+mj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800F3-B312-6553-A4D7-ED3A864AB3B2}"/>
              </a:ext>
            </a:extLst>
          </p:cNvPr>
          <p:cNvSpPr txBox="1"/>
          <p:nvPr/>
        </p:nvSpPr>
        <p:spPr>
          <a:xfrm>
            <a:off x="838200" y="480394"/>
            <a:ext cx="985563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ea typeface="+mj-ea"/>
                <a:cs typeface="Calibri"/>
              </a:rPr>
              <a:t>Workshop Information and Etiquette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1D0C6-96C2-FD20-1097-C60376C76B5C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E77D4-F4C5-1AA1-76BE-24310D1532B3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FB08-3DCB-3098-FAED-0C21197535B8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B93FB-38F4-8A83-D3EA-B75A820778C0}"/>
              </a:ext>
            </a:extLst>
          </p:cNvPr>
          <p:cNvGrpSpPr/>
          <p:nvPr/>
        </p:nvGrpSpPr>
        <p:grpSpPr>
          <a:xfrm>
            <a:off x="8122276" y="1710609"/>
            <a:ext cx="2892724" cy="4475671"/>
            <a:chOff x="8122276" y="1710609"/>
            <a:chExt cx="2892724" cy="4475671"/>
          </a:xfrm>
        </p:grpSpPr>
        <p:pic>
          <p:nvPicPr>
            <p:cNvPr id="4" name="Picture 3" descr="Retro microphone">
              <a:extLst>
                <a:ext uri="{FF2B5EF4-FFF2-40B4-BE49-F238E27FC236}">
                  <a16:creationId xmlns:a16="http://schemas.microsoft.com/office/drawing/2014/main" id="{662EC452-BCE3-ED77-547A-E8CF142C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23" b="92735" l="9963" r="89984">
                          <a14:foregroundMark x1="49760" y1="25659" x2="49760" y2="25659"/>
                          <a14:foregroundMark x1="49760" y1="30876" x2="49760" y2="30876"/>
                          <a14:foregroundMark x1="54487" y1="31891" x2="54487" y2="31891"/>
                          <a14:foregroundMark x1="56731" y1="27244" x2="56731" y2="27244"/>
                          <a14:foregroundMark x1="56944" y1="21741" x2="56944" y2="21741"/>
                          <a14:foregroundMark x1="57853" y1="17112" x2="57853" y2="17112"/>
                          <a14:foregroundMark x1="67708" y1="37963" x2="67708" y2="37963"/>
                          <a14:foregroundMark x1="67254" y1="35078" x2="66587" y2="41453"/>
                          <a14:foregroundMark x1="67041" y1="41311" x2="65251" y2="48113"/>
                          <a14:foregroundMark x1="65465" y1="48700" x2="60310" y2="54630"/>
                          <a14:foregroundMark x1="47516" y1="59847" x2="47516" y2="59847"/>
                          <a14:foregroundMark x1="47089" y1="60719" x2="46848" y2="70726"/>
                          <a14:foregroundMark x1="49546" y1="66364" x2="49332" y2="71154"/>
                          <a14:foregroundMark x1="19284" y1="82461" x2="19284" y2="82461"/>
                          <a14:foregroundMark x1="28018" y1="82746" x2="22196" y2="81446"/>
                          <a14:foregroundMark x1="71955" y1="84046" x2="69284" y2="79558"/>
                          <a14:foregroundMark x1="75775" y1="81588" x2="75775" y2="81588"/>
                          <a14:foregroundMark x1="67254" y1="19427" x2="67468" y2="27101"/>
                          <a14:foregroundMark x1="38328" y1="9580" x2="38328" y2="9580"/>
                          <a14:foregroundMark x1="51122" y1="8120" x2="51122" y2="8120"/>
                          <a14:foregroundMark x1="22650" y1="32764" x2="22650" y2="32764"/>
                          <a14:foregroundMark x1="23985" y1="27689" x2="23985" y2="27689"/>
                          <a14:foregroundMark x1="29808" y1="22756" x2="26015" y2="22756"/>
                          <a14:foregroundMark x1="26896" y1="27831" x2="23985" y2="27831"/>
                          <a14:foregroundMark x1="24653" y1="33618" x2="22196" y2="32764"/>
                          <a14:foregroundMark x1="23825" y1="27261" x2="23264" y2="28116"/>
                          <a14:foregroundMark x1="22062" y1="29327" x2="22062" y2="29327"/>
                          <a14:foregroundMark x1="21181" y1="34063" x2="21181" y2="34063"/>
                          <a14:foregroundMark x1="24573" y1="24003" x2="24573" y2="24003"/>
                          <a14:foregroundMark x1="23718" y1="25267" x2="23718" y2="25267"/>
                          <a14:foregroundMark x1="21955" y1="30164" x2="21955" y2="30164"/>
                          <a14:foregroundMark x1="27885" y1="18394" x2="27885" y2="18394"/>
                          <a14:foregroundMark x1="25561" y1="20531" x2="25561" y2="20531"/>
                          <a14:foregroundMark x1="29968" y1="17895" x2="28312" y2="18109"/>
                          <a14:foregroundMark x1="26549" y1="19106" x2="26549" y2="19106"/>
                          <a14:foregroundMark x1="29514" y1="13853" x2="29514" y2="13853"/>
                          <a14:foregroundMark x1="31384" y1="13853" x2="29087" y2="14779"/>
                          <a14:foregroundMark x1="39850" y1="8814" x2="39850" y2="8814"/>
                          <a14:foregroundMark x1="43029" y1="7265" x2="41266" y2="7532"/>
                          <a14:foregroundMark x1="67174" y1="13782" x2="66186" y2="13212"/>
                          <a14:foregroundMark x1="65732" y1="11859" x2="65732" y2="11859"/>
                          <a14:foregroundMark x1="63649" y1="10880" x2="63649" y2="10880"/>
                          <a14:foregroundMark x1="38088" y1="9384" x2="32585" y2="11859"/>
                          <a14:foregroundMark x1="42147" y1="7532" x2="44899" y2="7123"/>
                          <a14:foregroundMark x1="46982" y1="7123" x2="49065" y2="7194"/>
                          <a14:foregroundMark x1="62660" y1="10951" x2="60924" y2="9598"/>
                          <a14:foregroundMark x1="18777" y1="85221" x2="36779" y2="88978"/>
                          <a14:foregroundMark x1="36779" y1="88978" x2="58814" y2="89548"/>
                          <a14:foregroundMark x1="58814" y1="89548" x2="75321" y2="85826"/>
                          <a14:foregroundMark x1="75321" y1="85826" x2="76709" y2="84224"/>
                          <a14:foregroundMark x1="19418" y1="89405" x2="52804" y2="92076"/>
                          <a14:foregroundMark x1="52804" y1="92076" x2="70112" y2="90901"/>
                          <a14:foregroundMark x1="70112" y1="90901" x2="78152" y2="87767"/>
                          <a14:foregroundMark x1="70566" y1="79612" x2="63114" y2="78401"/>
                          <a14:foregroundMark x1="44017" y1="77778" x2="24359" y2="79754"/>
                          <a14:foregroundMark x1="38622" y1="92735" x2="38622" y2="92735"/>
                          <a14:foregroundMark x1="76389" y1="89761" x2="76389" y2="89761"/>
                          <a14:foregroundMark x1="17548" y1="89120" x2="17548" y2="89120"/>
                          <a14:foregroundMark x1="78472" y1="88835" x2="78472" y2="88835"/>
                          <a14:foregroundMark x1="16800" y1="88408" x2="16800" y2="88408"/>
                          <a14:foregroundMark x1="67334" y1="17041" x2="67869" y2="19106"/>
                          <a14:foregroundMark x1="32505" y1="10630" x2="32505" y2="10630"/>
                          <a14:foregroundMark x1="27404" y1="15830" x2="27404" y2="15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2276" y="1710609"/>
              <a:ext cx="2892724" cy="4475671"/>
            </a:xfrm>
            <a:prstGeom prst="rect">
              <a:avLst/>
            </a:prstGeom>
          </p:spPr>
        </p:pic>
        <p:pic>
          <p:nvPicPr>
            <p:cNvPr id="10" name="Picture 9" descr="A red x on a black background&#10;&#10;Description automatically generated">
              <a:extLst>
                <a:ext uri="{FF2B5EF4-FFF2-40B4-BE49-F238E27FC236}">
                  <a16:creationId xmlns:a16="http://schemas.microsoft.com/office/drawing/2014/main" id="{D57F6B5D-DADD-D805-E47A-93D9CE1F0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 rot="180000">
              <a:off x="8176174" y="3212070"/>
              <a:ext cx="2784928" cy="1891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18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A8D513-FF39-0E2D-0E03-1548BA9C0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69" y="3433220"/>
            <a:ext cx="6125430" cy="9335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46DB31-67DC-F053-591B-3026121EDC3F}"/>
              </a:ext>
            </a:extLst>
          </p:cNvPr>
          <p:cNvCxnSpPr>
            <a:cxnSpLocks/>
          </p:cNvCxnSpPr>
          <p:nvPr/>
        </p:nvCxnSpPr>
        <p:spPr>
          <a:xfrm flipH="1">
            <a:off x="1587910" y="2330473"/>
            <a:ext cx="35199" cy="10878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B3F0E84-57F2-8972-C329-44B1D7C4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504" y="1895832"/>
            <a:ext cx="3485865" cy="2464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D3B9D38-49E6-A5A2-E3C2-4F04FAFAD768}"/>
              </a:ext>
            </a:extLst>
          </p:cNvPr>
          <p:cNvSpPr txBox="1">
            <a:spLocks/>
          </p:cNvSpPr>
          <p:nvPr/>
        </p:nvSpPr>
        <p:spPr>
          <a:xfrm>
            <a:off x="928694" y="1710393"/>
            <a:ext cx="4177145" cy="1021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Corbel"/>
                <a:cs typeface="Arial"/>
              </a:rPr>
              <a:t>Backchannel</a:t>
            </a:r>
            <a:r>
              <a:rPr lang="en-US" sz="2400"/>
              <a:t> </a:t>
            </a:r>
            <a:r>
              <a:rPr lang="en-US" sz="2400">
                <a:latin typeface="Corbel"/>
                <a:cs typeface="Arial"/>
              </a:rPr>
              <a:t>and </a:t>
            </a:r>
            <a:r>
              <a:rPr lang="en-US" sz="2400" b="1">
                <a:latin typeface="Corbel"/>
                <a:cs typeface="Arial"/>
              </a:rPr>
              <a:t>interaction</a:t>
            </a:r>
            <a:r>
              <a:rPr lang="en-US" sz="2400">
                <a:latin typeface="Corbel"/>
                <a:cs typeface="Arial"/>
              </a:rPr>
              <a:t>: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7C6D21-7BB8-9364-6CB6-61CF052B8621}"/>
              </a:ext>
            </a:extLst>
          </p:cNvPr>
          <p:cNvCxnSpPr>
            <a:cxnSpLocks/>
          </p:cNvCxnSpPr>
          <p:nvPr/>
        </p:nvCxnSpPr>
        <p:spPr>
          <a:xfrm>
            <a:off x="4281120" y="2394065"/>
            <a:ext cx="3003274" cy="357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685474-DA32-CF27-AD56-A458393E005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14F972-87D6-0A43-D65D-837F9BBDBE0D}"/>
              </a:ext>
            </a:extLst>
          </p:cNvPr>
          <p:cNvSpPr txBox="1">
            <a:spLocks/>
          </p:cNvSpPr>
          <p:nvPr/>
        </p:nvSpPr>
        <p:spPr>
          <a:xfrm>
            <a:off x="933718" y="501362"/>
            <a:ext cx="9656064" cy="9144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Workshop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F304F4-290E-3B4C-3959-181CCB6BC56A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AE39D-7022-A5A4-0916-97478C6A1E9E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E525E-774B-E311-D3E7-9171726F9ADE}"/>
              </a:ext>
            </a:extLst>
          </p:cNvPr>
          <p:cNvSpPr txBox="1"/>
          <p:nvPr/>
        </p:nvSpPr>
        <p:spPr>
          <a:xfrm>
            <a:off x="929898" y="5204847"/>
            <a:ext cx="91310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rbel"/>
              </a:rPr>
              <a:t>Handouts </a:t>
            </a:r>
            <a:r>
              <a:rPr lang="en-US" sz="2400">
                <a:latin typeface="Corbel"/>
              </a:rPr>
              <a:t>are available in the </a:t>
            </a:r>
            <a:r>
              <a:rPr lang="en-US" sz="2400" i="1">
                <a:latin typeface="Corbel"/>
              </a:rPr>
              <a:t>Zoom</a:t>
            </a:r>
            <a:r>
              <a:rPr lang="en-US" sz="2400">
                <a:latin typeface="Corbel"/>
              </a:rPr>
              <a:t> chat and on the XR Lab website.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DE48ED-392C-AE97-BF44-334714F85404}"/>
              </a:ext>
            </a:extLst>
          </p:cNvPr>
          <p:cNvCxnSpPr>
            <a:cxnSpLocks/>
          </p:cNvCxnSpPr>
          <p:nvPr/>
        </p:nvCxnSpPr>
        <p:spPr>
          <a:xfrm flipV="1">
            <a:off x="1571447" y="4399882"/>
            <a:ext cx="16461" cy="8881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77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E826E7-8BE1-3227-09BF-09147B96143E}"/>
              </a:ext>
            </a:extLst>
          </p:cNvPr>
          <p:cNvSpPr txBox="1">
            <a:spLocks/>
          </p:cNvSpPr>
          <p:nvPr/>
        </p:nvSpPr>
        <p:spPr>
          <a:xfrm>
            <a:off x="933718" y="501362"/>
            <a:ext cx="9656064" cy="9144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XR Lab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33058-6CCA-6D30-53C3-485D2B535723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5B66F-3297-A87C-9215-3B01CAAE8D8B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0DCE1-181D-5EA9-033C-E36500EB177B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pic>
        <p:nvPicPr>
          <p:cNvPr id="9" name="Content Placeholder 8" descr="A room with a table and chair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E858532A-DE98-8D3F-57CF-4EB7451BD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9" y="1651829"/>
            <a:ext cx="10515600" cy="4281688"/>
          </a:xfrm>
        </p:spPr>
      </p:pic>
    </p:spTree>
    <p:extLst>
      <p:ext uri="{BB962C8B-B14F-4D97-AF65-F5344CB8AC3E}">
        <p14:creationId xmlns:p14="http://schemas.microsoft.com/office/powerpoint/2010/main" val="86934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ACB1-8D0B-7B72-9115-6BE6B1C5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64"/>
            <a:ext cx="10515600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Workshop</a:t>
            </a:r>
            <a:r>
              <a:rPr lang="en-US"/>
              <a:t> </a:t>
            </a:r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2BE5B-82AB-3461-3CDC-0CDF95DD8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95629" cy="18837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>
                <a:latin typeface="Corbel"/>
                <a:ea typeface="+mj-ea"/>
                <a:cs typeface="Arial"/>
              </a:rPr>
              <a:t>Demonstrate the use of Magicschool.ai to create lessons that align with the task engagement framework.</a:t>
            </a:r>
          </a:p>
          <a:p>
            <a:pPr marL="514350" indent="-514350">
              <a:buAutoNum type="arabicPeriod"/>
            </a:pPr>
            <a:r>
              <a:rPr lang="en-US">
                <a:latin typeface="Corbel"/>
                <a:ea typeface="+mj-ea"/>
                <a:cs typeface="Arial"/>
              </a:rPr>
              <a:t>Show techniques to develop tasks that challenge students' critical thinking and make them resistant to AI-generation. </a:t>
            </a:r>
          </a:p>
          <a:p>
            <a:pPr marL="514350" indent="-514350">
              <a:buAutoNum type="arabicPeriod"/>
            </a:pPr>
            <a:r>
              <a:rPr lang="en-US">
                <a:latin typeface="Corbel"/>
                <a:ea typeface="+mj-ea"/>
                <a:cs typeface="Arial"/>
              </a:rPr>
              <a:t>Encourage collaboration and sharing ideas and asking questions.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E2F66-AF1B-4109-CD3A-58C7726FC3DF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EC895-4A1C-073C-F547-AD8933EE2277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43FA6-8BAA-8A8B-20A9-09D3AFD8A923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pic>
        <p:nvPicPr>
          <p:cNvPr id="6" name="Graphic 5" descr="Lights On outline">
            <a:extLst>
              <a:ext uri="{FF2B5EF4-FFF2-40B4-BE49-F238E27FC236}">
                <a16:creationId xmlns:a16="http://schemas.microsoft.com/office/drawing/2014/main" id="{D3BA667A-0F1E-645C-634D-320C70CD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1108" y="1613877"/>
            <a:ext cx="3239476" cy="31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2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A468-7D45-ED92-4A86-AD868BDA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93" y="629279"/>
            <a:ext cx="4731327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Task Engagement 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D039-E1B6-98C6-20CD-0E2DB2A64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352" y="1380058"/>
            <a:ext cx="5669916" cy="43633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2400"/>
          </a:p>
          <a:p>
            <a:r>
              <a:rPr lang="en-US">
                <a:latin typeface="Corbel"/>
                <a:ea typeface="+mj-ea"/>
                <a:cs typeface="Arial"/>
              </a:rPr>
              <a:t>Reason to use technology</a:t>
            </a:r>
          </a:p>
          <a:p>
            <a:r>
              <a:rPr lang="en-US">
                <a:latin typeface="Corbel"/>
                <a:ea typeface="+mj-ea"/>
                <a:cs typeface="Arial"/>
              </a:rPr>
              <a:t>Links to learning theories including UDL, differentiation, and motivation</a:t>
            </a:r>
            <a:endParaRPr lang="en-US">
              <a:ea typeface="+mj-ea"/>
            </a:endParaRPr>
          </a:p>
          <a:p>
            <a:r>
              <a:rPr lang="en-US">
                <a:latin typeface="Corbel"/>
                <a:ea typeface="+mj-ea"/>
                <a:cs typeface="Arial"/>
              </a:rPr>
              <a:t>Facilitators are cross-disciplinary and for all learners, supporting equity and diversity in instruction</a:t>
            </a:r>
            <a:endParaRPr lang="en-US">
              <a:ea typeface="+mj-ea"/>
            </a:endParaRPr>
          </a:p>
          <a:p>
            <a:r>
              <a:rPr lang="en-US">
                <a:latin typeface="Corbel"/>
                <a:ea typeface="+mj-ea"/>
                <a:cs typeface="Arial"/>
              </a:rPr>
              <a:t>Focuses on </a:t>
            </a:r>
            <a:r>
              <a:rPr lang="en-US" b="1">
                <a:latin typeface="Corbel"/>
                <a:ea typeface="+mj-ea"/>
                <a:cs typeface="Arial"/>
              </a:rPr>
              <a:t>learners</a:t>
            </a:r>
            <a:r>
              <a:rPr lang="en-US">
                <a:latin typeface="Corbel"/>
                <a:ea typeface="+mj-ea"/>
                <a:cs typeface="Arial"/>
              </a:rPr>
              <a:t> rather than </a:t>
            </a:r>
            <a:r>
              <a:rPr lang="en-US" b="1">
                <a:latin typeface="Corbel"/>
                <a:ea typeface="+mj-ea"/>
                <a:cs typeface="Arial"/>
              </a:rPr>
              <a:t>technologies</a:t>
            </a:r>
            <a:endParaRPr lang="en-US">
              <a:latin typeface="Corbel"/>
              <a:ea typeface="+mj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53F74F-FDA9-E911-4FFB-298F26E69D1F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613EC-D2FA-C342-813B-C018CD37AAE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pic>
        <p:nvPicPr>
          <p:cNvPr id="11" name="Picture 10" descr="A task engagement facilitators&#10;&#10;Description automatically generated">
            <a:extLst>
              <a:ext uri="{FF2B5EF4-FFF2-40B4-BE49-F238E27FC236}">
                <a16:creationId xmlns:a16="http://schemas.microsoft.com/office/drawing/2014/main" id="{1A1EE37D-95A8-97C4-23B9-53193C710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19" y="979730"/>
            <a:ext cx="5404164" cy="5154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B195A-2465-5458-A005-93D1388D73B3}"/>
              </a:ext>
            </a:extLst>
          </p:cNvPr>
          <p:cNvSpPr txBox="1"/>
          <p:nvPr/>
        </p:nvSpPr>
        <p:spPr>
          <a:xfrm>
            <a:off x="7514492" y="6182248"/>
            <a:ext cx="40444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Available on labs.wsu.edu/</a:t>
            </a:r>
            <a:r>
              <a:rPr lang="en-US" err="1"/>
              <a:t>xrdevlab</a:t>
            </a:r>
          </a:p>
        </p:txBody>
      </p:sp>
    </p:spTree>
    <p:extLst>
      <p:ext uri="{BB962C8B-B14F-4D97-AF65-F5344CB8AC3E}">
        <p14:creationId xmlns:p14="http://schemas.microsoft.com/office/powerpoint/2010/main" val="84940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C96B8-D1F2-CDE6-3648-8017FA133C3B}"/>
              </a:ext>
            </a:extLst>
          </p:cNvPr>
          <p:cNvSpPr txBox="1">
            <a:spLocks/>
          </p:cNvSpPr>
          <p:nvPr/>
        </p:nvSpPr>
        <p:spPr>
          <a:xfrm>
            <a:off x="1490133" y="1930081"/>
            <a:ext cx="9144000" cy="196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spc="-15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14C8B-672F-EE97-7248-D5AEBEEC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084"/>
            <a:ext cx="10515600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Magicschool.ai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680" y="1713821"/>
            <a:ext cx="5486689" cy="4341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>
              <a:solidFill>
                <a:srgbClr val="000000"/>
              </a:solidFill>
            </a:endParaRPr>
          </a:p>
          <a:p>
            <a:endParaRPr lang="en-US" sz="2400"/>
          </a:p>
        </p:txBody>
      </p:sp>
      <p:pic>
        <p:nvPicPr>
          <p:cNvPr id="2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D4615BCA-03AE-575D-A819-541D0275D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68" y="1572930"/>
            <a:ext cx="10271343" cy="489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6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14C8B-672F-EE97-7248-D5AEBEEC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084"/>
            <a:ext cx="10515600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Your Turn (Create Yours)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989" y="1893326"/>
            <a:ext cx="10439688" cy="5028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31C78-C19B-D478-EC98-3FB25F460AC2}"/>
              </a:ext>
            </a:extLst>
          </p:cNvPr>
          <p:cNvSpPr txBox="1"/>
          <p:nvPr/>
        </p:nvSpPr>
        <p:spPr>
          <a:xfrm>
            <a:off x="1022066" y="1918125"/>
            <a:ext cx="1003865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orbel"/>
                <a:ea typeface="+mn-lt"/>
                <a:cs typeface="+mn-lt"/>
              </a:rPr>
              <a:t>Grade Level</a:t>
            </a:r>
            <a:endParaRPr lang="en-US" sz="2800" b="1">
              <a:latin typeface="Corbel"/>
            </a:endParaRPr>
          </a:p>
          <a:p>
            <a:br>
              <a:rPr lang="en-US" sz="2800" b="1">
                <a:latin typeface="Corbel"/>
              </a:rPr>
            </a:br>
            <a:r>
              <a:rPr lang="en-US" sz="2800" b="1">
                <a:latin typeface="Corbel"/>
                <a:ea typeface="+mn-lt"/>
                <a:cs typeface="+mn-lt"/>
              </a:rPr>
              <a:t>Topic, Standard, or Objective</a:t>
            </a:r>
            <a:endParaRPr lang="en-US" sz="2800" b="1">
              <a:latin typeface="Corbel"/>
            </a:endParaRPr>
          </a:p>
          <a:p>
            <a:br>
              <a:rPr lang="en-US" sz="2800">
                <a:latin typeface="Corbel"/>
              </a:rPr>
            </a:br>
            <a:r>
              <a:rPr lang="en-US" sz="2800" b="1">
                <a:latin typeface="Corbel"/>
              </a:rPr>
              <a:t>Additional Criteria</a:t>
            </a:r>
          </a:p>
          <a:p>
            <a:endParaRPr lang="en-US" sz="2800" b="1">
              <a:latin typeface="Corbel"/>
            </a:endParaRPr>
          </a:p>
          <a:p>
            <a:r>
              <a:rPr lang="en-US" sz="2800" b="1">
                <a:latin typeface="Corbel"/>
              </a:rPr>
              <a:t>Standards </a:t>
            </a:r>
          </a:p>
        </p:txBody>
      </p:sp>
    </p:spTree>
    <p:extLst>
      <p:ext uri="{BB962C8B-B14F-4D97-AF65-F5344CB8AC3E}">
        <p14:creationId xmlns:p14="http://schemas.microsoft.com/office/powerpoint/2010/main" val="105831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6C96B8-D1F2-CDE6-3648-8017FA133C3B}"/>
              </a:ext>
            </a:extLst>
          </p:cNvPr>
          <p:cNvSpPr txBox="1">
            <a:spLocks/>
          </p:cNvSpPr>
          <p:nvPr/>
        </p:nvSpPr>
        <p:spPr>
          <a:xfrm>
            <a:off x="1490133" y="1930081"/>
            <a:ext cx="9144000" cy="196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spc="-15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95A83A-F3C2-4D94-231F-B18F47864CB5}"/>
              </a:ext>
            </a:extLst>
          </p:cNvPr>
          <p:cNvSpPr txBox="1">
            <a:spLocks/>
          </p:cNvSpPr>
          <p:nvPr/>
        </p:nvSpPr>
        <p:spPr>
          <a:xfrm>
            <a:off x="4761876" y="34290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273C7-1A63-4EDC-9271-366D01DCDC4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3966-E596-BDD6-D1A2-15BACC6D5520}"/>
              </a:ext>
            </a:extLst>
          </p:cNvPr>
          <p:cNvSpPr txBox="1"/>
          <p:nvPr/>
        </p:nvSpPr>
        <p:spPr>
          <a:xfrm>
            <a:off x="10643616" y="168676"/>
            <a:ext cx="13655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90000"/>
                  </a:schemeClr>
                </a:solidFill>
                <a:latin typeface="Corbel" panose="020B0503020204020204" pitchFamily="34" charset="0"/>
              </a:rPr>
              <a:t>XRDevLab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214C8B-672F-EE97-7248-D5AEBEEC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64"/>
            <a:ext cx="10515600" cy="1325563"/>
          </a:xfrm>
        </p:spPr>
        <p:txBody>
          <a:bodyPr/>
          <a:lstStyle/>
          <a:p>
            <a:r>
              <a:rPr lang="en-US" b="1" spc="-15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alibri"/>
              </a:rPr>
              <a:t>Discussion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E79DD-BD65-ACB3-9739-F1C91BBEFE41}"/>
              </a:ext>
            </a:extLst>
          </p:cNvPr>
          <p:cNvSpPr/>
          <p:nvPr/>
        </p:nvSpPr>
        <p:spPr>
          <a:xfrm>
            <a:off x="933718" y="1356110"/>
            <a:ext cx="365294" cy="4571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0BE990-9EC7-51D5-17A4-CB3771CF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1" y="1661731"/>
            <a:ext cx="10300131" cy="4291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2F39F-7EA1-B1B8-69C4-59C0A7F747C4}"/>
              </a:ext>
            </a:extLst>
          </p:cNvPr>
          <p:cNvSpPr txBox="1"/>
          <p:nvPr/>
        </p:nvSpPr>
        <p:spPr>
          <a:xfrm>
            <a:off x="910296" y="1931876"/>
            <a:ext cx="10986765" cy="2932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>
                <a:latin typeface="Corbel"/>
              </a:rPr>
              <a:t>How would this lesson work for all the students in your class?</a:t>
            </a:r>
          </a:p>
          <a:p>
            <a:endParaRPr lang="en-US" sz="4000">
              <a:latin typeface="Corbel"/>
            </a:endParaRPr>
          </a:p>
          <a:p>
            <a:pPr marL="571500" indent="-571500">
              <a:buFont typeface="Arial"/>
              <a:buChar char="•"/>
            </a:pPr>
            <a:r>
              <a:rPr lang="en-US" sz="4000">
                <a:latin typeface="Corbel"/>
                <a:ea typeface="Calibri"/>
                <a:cs typeface="Calibri"/>
              </a:rPr>
              <a:t>How could you make the lesson more engaging?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38122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15B2ABFD1CC14E9DA6559FDA36E633" ma:contentTypeVersion="15" ma:contentTypeDescription="Create a new document." ma:contentTypeScope="" ma:versionID="7ecf1be7c7d54d6af020e0cafffab69e">
  <xsd:schema xmlns:xsd="http://www.w3.org/2001/XMLSchema" xmlns:xs="http://www.w3.org/2001/XMLSchema" xmlns:p="http://schemas.microsoft.com/office/2006/metadata/properties" xmlns:ns2="e1c8da97-71ce-42da-b032-748297779123" xmlns:ns3="1cc7f349-0698-459c-949d-38756c81d50e" targetNamespace="http://schemas.microsoft.com/office/2006/metadata/properties" ma:root="true" ma:fieldsID="d834ddb18f3775e443a3696ba37b83fe" ns2:_="" ns3:_="">
    <xsd:import namespace="e1c8da97-71ce-42da-b032-748297779123"/>
    <xsd:import namespace="1cc7f349-0698-459c-949d-38756c81d5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8da97-71ce-42da-b032-748297779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1da502c-7e40-4002-9fa7-8e5645d13f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7f349-0698-459c-949d-38756c81d50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82cefc6-8b34-4143-b48d-e363f057cf55}" ma:internalName="TaxCatchAll" ma:showField="CatchAllData" ma:web="1cc7f349-0698-459c-949d-38756c81d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c8da97-71ce-42da-b032-748297779123">
      <Terms xmlns="http://schemas.microsoft.com/office/infopath/2007/PartnerControls"/>
    </lcf76f155ced4ddcb4097134ff3c332f>
    <TaxCatchAll xmlns="1cc7f349-0698-459c-949d-38756c81d50e" xsi:nil="true"/>
  </documentManagement>
</p:properties>
</file>

<file path=customXml/itemProps1.xml><?xml version="1.0" encoding="utf-8"?>
<ds:datastoreItem xmlns:ds="http://schemas.openxmlformats.org/officeDocument/2006/customXml" ds:itemID="{ED031B43-A1FF-4450-B146-E0F39A65CC4D}">
  <ds:schemaRefs>
    <ds:schemaRef ds:uri="1cc7f349-0698-459c-949d-38756c81d50e"/>
    <ds:schemaRef ds:uri="e1c8da97-71ce-42da-b032-7482977791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713323-9827-4F51-B816-FAAE43F312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15B99F-54DE-4BEC-99BC-653FBC051155}">
  <ds:schemaRefs>
    <ds:schemaRef ds:uri="048b29e2-e056-46d7-9f03-f58d16224128"/>
    <ds:schemaRef ds:uri="1cc7f349-0698-459c-949d-38756c81d50e"/>
    <ds:schemaRef ds:uri="29140ecd-3393-4559-a649-14a344578679"/>
    <ds:schemaRef ds:uri="e1c8da97-71ce-42da-b032-7482977791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Creating Engaging Lessons and AI-Resistant Tasks</vt:lpstr>
      <vt:lpstr>PowerPoint Presentation</vt:lpstr>
      <vt:lpstr>PowerPoint Presentation</vt:lpstr>
      <vt:lpstr>PowerPoint Presentation</vt:lpstr>
      <vt:lpstr>Workshop Objectives</vt:lpstr>
      <vt:lpstr>Task Engagement  </vt:lpstr>
      <vt:lpstr>Magicschool.ai</vt:lpstr>
      <vt:lpstr>Your Turn (Create Yours)</vt:lpstr>
      <vt:lpstr>Discussion</vt:lpstr>
      <vt:lpstr>AI-Resistant Assignments</vt:lpstr>
      <vt:lpstr>PowerPoint Presentation</vt:lpstr>
      <vt:lpstr>PowerPoint Presentation</vt:lpstr>
      <vt:lpstr>Create Your AI-Resistant Tasks!</vt:lpstr>
      <vt:lpstr>Discussion</vt:lpstr>
      <vt:lpstr>Task Engagement Resource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Educators and Students with AI Use</dc:title>
  <dc:creator>Egbert, Joy Lynn</dc:creator>
  <cp:revision>70</cp:revision>
  <dcterms:created xsi:type="dcterms:W3CDTF">2024-04-13T04:49:37Z</dcterms:created>
  <dcterms:modified xsi:type="dcterms:W3CDTF">2024-09-12T23:15:43Z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0x0101000756E07B8C6FDF4AA9C8148FCBB0BCEE</vt:lpwstr>
  </property>
  <property fmtid="{D5CDD505-2E9C-101B-9397-08002B2CF9AE}" pid="3" name="MediaServiceImageTags">
    <vt:lpwstr/>
  </property>
</Properties>
</file>