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61" r:id="rId5"/>
    <p:sldId id="278" r:id="rId6"/>
    <p:sldId id="267" r:id="rId7"/>
    <p:sldId id="258" r:id="rId8"/>
    <p:sldId id="268" r:id="rId9"/>
    <p:sldId id="260" r:id="rId10"/>
    <p:sldId id="794" r:id="rId11"/>
    <p:sldId id="798" r:id="rId12"/>
    <p:sldId id="804" r:id="rId13"/>
    <p:sldId id="805" r:id="rId14"/>
    <p:sldId id="333" r:id="rId15"/>
    <p:sldId id="778" r:id="rId16"/>
    <p:sldId id="779" r:id="rId17"/>
    <p:sldId id="780" r:id="rId18"/>
    <p:sldId id="781" r:id="rId19"/>
    <p:sldId id="782" r:id="rId20"/>
    <p:sldId id="783" r:id="rId21"/>
    <p:sldId id="784" r:id="rId22"/>
    <p:sldId id="785" r:id="rId23"/>
    <p:sldId id="786" r:id="rId24"/>
    <p:sldId id="314" r:id="rId25"/>
    <p:sldId id="787" r:id="rId26"/>
    <p:sldId id="326" r:id="rId27"/>
    <p:sldId id="788" r:id="rId28"/>
    <p:sldId id="789" r:id="rId29"/>
    <p:sldId id="803" r:id="rId30"/>
    <p:sldId id="793"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77E13-44BD-0EBA-A8FC-177B669AD2DE}" name="Alyobi, Mazen Hamady" initials="AH" userId="S::mazen.alyobi@wsu.edu::c0cad8e5-0f88-4c78-b604-dc17ab04918d" providerId="AD"/>
  <p188:author id="{99F040F3-8EFB-C2B9-AF5D-D21B2728D275}" name="Egbert, Joy Lynn" initials="EL" userId="S::jegbert@wsu.edu::115963da-1e47-4e38-b473-ca452859d8b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3AABB-EEF3-BE97-C85F-F7D73D1E8998}" v="83" dt="2024-09-25T01:38:05.461"/>
    <p1510:client id="{4B1D73E3-954A-F15C-0343-BBE05DC5BD23}" v="28" dt="2024-09-24T18:26:43.554"/>
    <p1510:client id="{908DE449-07E7-C6DE-5BB6-35D9C8268B75}" v="32" dt="2024-09-26T07:32:20.398"/>
    <p1510:client id="{EB8875F8-6810-2F4E-E84C-9416A1689D54}" v="32" dt="2024-09-24T22:40:45.909"/>
    <p1510:client id="{FD2C5A91-03D0-8A54-783D-C1954666C485}" v="5" dt="2024-09-26T06:33:20.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112199-BB06-2646-8405-FFDBCA9DC3EF}"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7359F295-9D3A-D843-A714-34E40F6D93E6}">
      <dgm:prSet/>
      <dgm:spPr/>
      <dgm:t>
        <a:bodyPr/>
        <a:lstStyle/>
        <a:p>
          <a:pPr rtl="0"/>
          <a:r>
            <a:rPr lang="en-US">
              <a:latin typeface="Aptos Display" panose="02110004020202020204"/>
            </a:rPr>
            <a:t>Non-judgmental </a:t>
          </a:r>
          <a:endParaRPr lang="en-US"/>
        </a:p>
      </dgm:t>
    </dgm:pt>
    <dgm:pt modelId="{419EBE51-DAC9-9247-95ED-EB4C9939EF6A}" type="parTrans" cxnId="{327899A4-6DB0-094E-BDF3-F342E530CEF8}">
      <dgm:prSet/>
      <dgm:spPr/>
      <dgm:t>
        <a:bodyPr/>
        <a:lstStyle/>
        <a:p>
          <a:endParaRPr lang="en-US"/>
        </a:p>
      </dgm:t>
    </dgm:pt>
    <dgm:pt modelId="{F36120B1-714E-8A46-AC6A-8B17F4D475B8}" type="sibTrans" cxnId="{327899A4-6DB0-094E-BDF3-F342E530CEF8}">
      <dgm:prSet/>
      <dgm:spPr/>
      <dgm:t>
        <a:bodyPr/>
        <a:lstStyle/>
        <a:p>
          <a:endParaRPr lang="en-US"/>
        </a:p>
      </dgm:t>
    </dgm:pt>
    <dgm:pt modelId="{CB1A1F35-5F95-2248-A199-AC4F30EA6437}">
      <dgm:prSet/>
      <dgm:spPr/>
      <dgm:t>
        <a:bodyPr/>
        <a:lstStyle/>
        <a:p>
          <a:r>
            <a:rPr lang="en-US"/>
            <a:t>Visual</a:t>
          </a:r>
        </a:p>
      </dgm:t>
    </dgm:pt>
    <dgm:pt modelId="{17FA4994-5DCA-0C47-BB96-7AAE266DC61B}" type="parTrans" cxnId="{7F835C6E-156E-3F4B-89C8-5834E63DE26F}">
      <dgm:prSet/>
      <dgm:spPr/>
      <dgm:t>
        <a:bodyPr/>
        <a:lstStyle/>
        <a:p>
          <a:endParaRPr lang="en-US"/>
        </a:p>
      </dgm:t>
    </dgm:pt>
    <dgm:pt modelId="{39B404E7-C2FB-5348-AC43-254EAB75BFA1}" type="sibTrans" cxnId="{7F835C6E-156E-3F4B-89C8-5834E63DE26F}">
      <dgm:prSet/>
      <dgm:spPr/>
      <dgm:t>
        <a:bodyPr/>
        <a:lstStyle/>
        <a:p>
          <a:endParaRPr lang="en-US"/>
        </a:p>
      </dgm:t>
    </dgm:pt>
    <dgm:pt modelId="{419915E5-2F4E-C74A-B00D-55A39EFCBA7C}">
      <dgm:prSet/>
      <dgm:spPr/>
      <dgm:t>
        <a:bodyPr/>
        <a:lstStyle/>
        <a:p>
          <a:r>
            <a:rPr lang="en-US">
              <a:latin typeface="Aptos Display" panose="02110004020202020204"/>
            </a:rPr>
            <a:t>Provides</a:t>
          </a:r>
          <a:r>
            <a:rPr lang="en-US"/>
            <a:t> </a:t>
          </a:r>
          <a:r>
            <a:rPr lang="en-US">
              <a:latin typeface="Aptos Display" panose="02110004020202020204"/>
            </a:rPr>
            <a:t>reflection</a:t>
          </a:r>
          <a:r>
            <a:rPr lang="en-US"/>
            <a:t> </a:t>
          </a:r>
          <a:r>
            <a:rPr lang="en-US">
              <a:latin typeface="Aptos Display" panose="02110004020202020204"/>
            </a:rPr>
            <a:t>prompts</a:t>
          </a:r>
          <a:endParaRPr lang="en-US"/>
        </a:p>
      </dgm:t>
    </dgm:pt>
    <dgm:pt modelId="{A57BB53A-588B-8C4A-AE13-55231E161BE3}" type="parTrans" cxnId="{4A725A73-504D-D841-AA46-08192415578B}">
      <dgm:prSet/>
      <dgm:spPr/>
      <dgm:t>
        <a:bodyPr/>
        <a:lstStyle/>
        <a:p>
          <a:endParaRPr lang="en-US"/>
        </a:p>
      </dgm:t>
    </dgm:pt>
    <dgm:pt modelId="{43CB8F43-AF93-9943-9740-AB56301E6395}" type="sibTrans" cxnId="{4A725A73-504D-D841-AA46-08192415578B}">
      <dgm:prSet/>
      <dgm:spPr/>
      <dgm:t>
        <a:bodyPr/>
        <a:lstStyle/>
        <a:p>
          <a:endParaRPr lang="en-US"/>
        </a:p>
      </dgm:t>
    </dgm:pt>
    <dgm:pt modelId="{CD5B7B28-1A89-8C4B-B806-3C8E1221A068}">
      <dgm:prSet/>
      <dgm:spPr/>
      <dgm:t>
        <a:bodyPr/>
        <a:lstStyle/>
        <a:p>
          <a:r>
            <a:rPr lang="en-US"/>
            <a:t>Accessible</a:t>
          </a:r>
        </a:p>
      </dgm:t>
    </dgm:pt>
    <dgm:pt modelId="{536E65FF-7850-CD47-8742-5200DB4C2A21}" type="parTrans" cxnId="{0D1A4288-BCEE-FD49-A141-D2DFEADD68B1}">
      <dgm:prSet/>
      <dgm:spPr/>
      <dgm:t>
        <a:bodyPr/>
        <a:lstStyle/>
        <a:p>
          <a:endParaRPr lang="en-US"/>
        </a:p>
      </dgm:t>
    </dgm:pt>
    <dgm:pt modelId="{FFD436F8-DE07-384F-998B-268C594EF185}" type="sibTrans" cxnId="{0D1A4288-BCEE-FD49-A141-D2DFEADD68B1}">
      <dgm:prSet/>
      <dgm:spPr/>
      <dgm:t>
        <a:bodyPr/>
        <a:lstStyle/>
        <a:p>
          <a:endParaRPr lang="en-US"/>
        </a:p>
      </dgm:t>
    </dgm:pt>
    <dgm:pt modelId="{8C2BA830-B89F-344A-A716-7726213C9874}">
      <dgm:prSet/>
      <dgm:spPr/>
      <dgm:t>
        <a:bodyPr/>
        <a:lstStyle/>
        <a:p>
          <a:r>
            <a:rPr lang="en-US"/>
            <a:t>Sharable</a:t>
          </a:r>
        </a:p>
      </dgm:t>
    </dgm:pt>
    <dgm:pt modelId="{3F4C8A63-8532-0047-A0D2-617365FC71AB}" type="parTrans" cxnId="{E1608055-763C-9D44-9CDA-3FFC4C4DDEE1}">
      <dgm:prSet/>
      <dgm:spPr/>
      <dgm:t>
        <a:bodyPr/>
        <a:lstStyle/>
        <a:p>
          <a:endParaRPr lang="en-US"/>
        </a:p>
      </dgm:t>
    </dgm:pt>
    <dgm:pt modelId="{96C5D30B-0DEA-5D43-90B4-7238030E3388}" type="sibTrans" cxnId="{E1608055-763C-9D44-9CDA-3FFC4C4DDEE1}">
      <dgm:prSet/>
      <dgm:spPr/>
      <dgm:t>
        <a:bodyPr/>
        <a:lstStyle/>
        <a:p>
          <a:endParaRPr lang="en-US"/>
        </a:p>
      </dgm:t>
    </dgm:pt>
    <dgm:pt modelId="{EFE6F2B6-62B1-F244-8009-6A9C77661C28}">
      <dgm:prSet/>
      <dgm:spPr/>
      <dgm:t>
        <a:bodyPr/>
        <a:lstStyle/>
        <a:p>
          <a:r>
            <a:rPr lang="en-US"/>
            <a:t>Detailed</a:t>
          </a:r>
        </a:p>
      </dgm:t>
    </dgm:pt>
    <dgm:pt modelId="{1EBC1449-FBCA-1C4D-8FF3-64230328350F}" type="parTrans" cxnId="{1D031E83-5763-C54F-B872-398F9BC92359}">
      <dgm:prSet/>
      <dgm:spPr/>
      <dgm:t>
        <a:bodyPr/>
        <a:lstStyle/>
        <a:p>
          <a:endParaRPr lang="en-US"/>
        </a:p>
      </dgm:t>
    </dgm:pt>
    <dgm:pt modelId="{17194FCD-7CBD-8245-AE02-B566CDEF4C17}" type="sibTrans" cxnId="{1D031E83-5763-C54F-B872-398F9BC92359}">
      <dgm:prSet/>
      <dgm:spPr/>
      <dgm:t>
        <a:bodyPr/>
        <a:lstStyle/>
        <a:p>
          <a:endParaRPr lang="en-US"/>
        </a:p>
      </dgm:t>
    </dgm:pt>
    <dgm:pt modelId="{1170EC87-DEC8-C344-911C-8BEF51D30490}">
      <dgm:prSet/>
      <dgm:spPr/>
      <dgm:t>
        <a:bodyPr/>
        <a:lstStyle/>
        <a:p>
          <a:r>
            <a:rPr lang="en-US"/>
            <a:t>Personal</a:t>
          </a:r>
        </a:p>
      </dgm:t>
    </dgm:pt>
    <dgm:pt modelId="{8E32499C-A209-2A43-904F-DDC8105CE6CD}" type="parTrans" cxnId="{946290F1-87A3-CA4D-88A1-B9449F37CE73}">
      <dgm:prSet/>
      <dgm:spPr/>
      <dgm:t>
        <a:bodyPr/>
        <a:lstStyle/>
        <a:p>
          <a:endParaRPr lang="en-US"/>
        </a:p>
      </dgm:t>
    </dgm:pt>
    <dgm:pt modelId="{8F6261B9-1768-154A-A780-4C171921BF6E}" type="sibTrans" cxnId="{946290F1-87A3-CA4D-88A1-B9449F37CE73}">
      <dgm:prSet/>
      <dgm:spPr/>
      <dgm:t>
        <a:bodyPr/>
        <a:lstStyle/>
        <a:p>
          <a:endParaRPr lang="en-US"/>
        </a:p>
      </dgm:t>
    </dgm:pt>
    <dgm:pt modelId="{10F3A0FF-3428-124A-9AFB-D32923CBE1CE}">
      <dgm:prSet/>
      <dgm:spPr/>
      <dgm:t>
        <a:bodyPr/>
        <a:lstStyle/>
        <a:p>
          <a:r>
            <a:rPr lang="en-US"/>
            <a:t>Private </a:t>
          </a:r>
        </a:p>
      </dgm:t>
    </dgm:pt>
    <dgm:pt modelId="{3774C9FB-49F2-0C4A-8EF2-6C2384B65837}" type="parTrans" cxnId="{4EE2B430-3C4F-F24F-ABA9-2F20A265231A}">
      <dgm:prSet/>
      <dgm:spPr/>
      <dgm:t>
        <a:bodyPr/>
        <a:lstStyle/>
        <a:p>
          <a:endParaRPr lang="en-US"/>
        </a:p>
      </dgm:t>
    </dgm:pt>
    <dgm:pt modelId="{E66E587D-BE1D-F64E-A0CB-FF376264CFAB}" type="sibTrans" cxnId="{4EE2B430-3C4F-F24F-ABA9-2F20A265231A}">
      <dgm:prSet/>
      <dgm:spPr/>
      <dgm:t>
        <a:bodyPr/>
        <a:lstStyle/>
        <a:p>
          <a:endParaRPr lang="en-US"/>
        </a:p>
      </dgm:t>
    </dgm:pt>
    <dgm:pt modelId="{78BC34D8-B1A9-BA4D-9B0B-1EC0BE22C026}" type="pres">
      <dgm:prSet presAssocID="{69112199-BB06-2646-8405-FFDBCA9DC3EF}" presName="diagram" presStyleCnt="0">
        <dgm:presLayoutVars>
          <dgm:dir/>
          <dgm:resizeHandles val="exact"/>
        </dgm:presLayoutVars>
      </dgm:prSet>
      <dgm:spPr/>
    </dgm:pt>
    <dgm:pt modelId="{B8ACB180-AA8F-3349-94B3-79E39E6945D2}" type="pres">
      <dgm:prSet presAssocID="{7359F295-9D3A-D843-A714-34E40F6D93E6}" presName="node" presStyleLbl="node1" presStyleIdx="0" presStyleCnt="8">
        <dgm:presLayoutVars>
          <dgm:bulletEnabled val="1"/>
        </dgm:presLayoutVars>
      </dgm:prSet>
      <dgm:spPr/>
    </dgm:pt>
    <dgm:pt modelId="{B7681EBD-1631-E341-BCBD-654A30A93D84}" type="pres">
      <dgm:prSet presAssocID="{F36120B1-714E-8A46-AC6A-8B17F4D475B8}" presName="sibTrans" presStyleCnt="0"/>
      <dgm:spPr/>
    </dgm:pt>
    <dgm:pt modelId="{481B58FF-A105-8241-B072-AD866A12E38E}" type="pres">
      <dgm:prSet presAssocID="{CB1A1F35-5F95-2248-A199-AC4F30EA6437}" presName="node" presStyleLbl="node1" presStyleIdx="1" presStyleCnt="8">
        <dgm:presLayoutVars>
          <dgm:bulletEnabled val="1"/>
        </dgm:presLayoutVars>
      </dgm:prSet>
      <dgm:spPr/>
    </dgm:pt>
    <dgm:pt modelId="{7A101587-4B66-F649-BA54-CAF2E95FC59D}" type="pres">
      <dgm:prSet presAssocID="{39B404E7-C2FB-5348-AC43-254EAB75BFA1}" presName="sibTrans" presStyleCnt="0"/>
      <dgm:spPr/>
    </dgm:pt>
    <dgm:pt modelId="{B271655C-68A7-4F4C-A8EF-A8CD9135D0D1}" type="pres">
      <dgm:prSet presAssocID="{419915E5-2F4E-C74A-B00D-55A39EFCBA7C}" presName="node" presStyleLbl="node1" presStyleIdx="2" presStyleCnt="8">
        <dgm:presLayoutVars>
          <dgm:bulletEnabled val="1"/>
        </dgm:presLayoutVars>
      </dgm:prSet>
      <dgm:spPr/>
    </dgm:pt>
    <dgm:pt modelId="{8B8702CE-BD12-804A-9438-E52E352E74FD}" type="pres">
      <dgm:prSet presAssocID="{43CB8F43-AF93-9943-9740-AB56301E6395}" presName="sibTrans" presStyleCnt="0"/>
      <dgm:spPr/>
    </dgm:pt>
    <dgm:pt modelId="{D49CB530-488A-1447-8B64-CA99B62F902B}" type="pres">
      <dgm:prSet presAssocID="{CD5B7B28-1A89-8C4B-B806-3C8E1221A068}" presName="node" presStyleLbl="node1" presStyleIdx="3" presStyleCnt="8">
        <dgm:presLayoutVars>
          <dgm:bulletEnabled val="1"/>
        </dgm:presLayoutVars>
      </dgm:prSet>
      <dgm:spPr/>
    </dgm:pt>
    <dgm:pt modelId="{B72A2525-8500-634D-8625-9D31AE8C975B}" type="pres">
      <dgm:prSet presAssocID="{FFD436F8-DE07-384F-998B-268C594EF185}" presName="sibTrans" presStyleCnt="0"/>
      <dgm:spPr/>
    </dgm:pt>
    <dgm:pt modelId="{AEF96AA3-AC48-4E44-9B15-FCB92468C22A}" type="pres">
      <dgm:prSet presAssocID="{8C2BA830-B89F-344A-A716-7726213C9874}" presName="node" presStyleLbl="node1" presStyleIdx="4" presStyleCnt="8">
        <dgm:presLayoutVars>
          <dgm:bulletEnabled val="1"/>
        </dgm:presLayoutVars>
      </dgm:prSet>
      <dgm:spPr/>
    </dgm:pt>
    <dgm:pt modelId="{48C23EF3-3B62-E446-A0D2-3DE6974A22EA}" type="pres">
      <dgm:prSet presAssocID="{96C5D30B-0DEA-5D43-90B4-7238030E3388}" presName="sibTrans" presStyleCnt="0"/>
      <dgm:spPr/>
    </dgm:pt>
    <dgm:pt modelId="{8A5452BD-FAED-014E-9119-7C200FAC206F}" type="pres">
      <dgm:prSet presAssocID="{EFE6F2B6-62B1-F244-8009-6A9C77661C28}" presName="node" presStyleLbl="node1" presStyleIdx="5" presStyleCnt="8">
        <dgm:presLayoutVars>
          <dgm:bulletEnabled val="1"/>
        </dgm:presLayoutVars>
      </dgm:prSet>
      <dgm:spPr/>
    </dgm:pt>
    <dgm:pt modelId="{39E3D567-3EE7-864F-84F2-3A3CC5325F79}" type="pres">
      <dgm:prSet presAssocID="{17194FCD-7CBD-8245-AE02-B566CDEF4C17}" presName="sibTrans" presStyleCnt="0"/>
      <dgm:spPr/>
    </dgm:pt>
    <dgm:pt modelId="{546B57B8-74DC-1D4D-817D-FDB577AAAC31}" type="pres">
      <dgm:prSet presAssocID="{1170EC87-DEC8-C344-911C-8BEF51D30490}" presName="node" presStyleLbl="node1" presStyleIdx="6" presStyleCnt="8">
        <dgm:presLayoutVars>
          <dgm:bulletEnabled val="1"/>
        </dgm:presLayoutVars>
      </dgm:prSet>
      <dgm:spPr/>
    </dgm:pt>
    <dgm:pt modelId="{81C733AE-4667-B948-B49C-C2B7E869A8AE}" type="pres">
      <dgm:prSet presAssocID="{8F6261B9-1768-154A-A780-4C171921BF6E}" presName="sibTrans" presStyleCnt="0"/>
      <dgm:spPr/>
    </dgm:pt>
    <dgm:pt modelId="{A7EECF03-06BB-4B47-9C20-1DFB52482D3E}" type="pres">
      <dgm:prSet presAssocID="{10F3A0FF-3428-124A-9AFB-D32923CBE1CE}" presName="node" presStyleLbl="node1" presStyleIdx="7" presStyleCnt="8">
        <dgm:presLayoutVars>
          <dgm:bulletEnabled val="1"/>
        </dgm:presLayoutVars>
      </dgm:prSet>
      <dgm:spPr/>
    </dgm:pt>
  </dgm:ptLst>
  <dgm:cxnLst>
    <dgm:cxn modelId="{4EE2B430-3C4F-F24F-ABA9-2F20A265231A}" srcId="{69112199-BB06-2646-8405-FFDBCA9DC3EF}" destId="{10F3A0FF-3428-124A-9AFB-D32923CBE1CE}" srcOrd="7" destOrd="0" parTransId="{3774C9FB-49F2-0C4A-8EF2-6C2384B65837}" sibTransId="{E66E587D-BE1D-F64E-A0CB-FF376264CFAB}"/>
    <dgm:cxn modelId="{B82A083F-9D9C-7D45-8FA2-4C1B2E6CBFC4}" type="presOf" srcId="{CB1A1F35-5F95-2248-A199-AC4F30EA6437}" destId="{481B58FF-A105-8241-B072-AD866A12E38E}" srcOrd="0" destOrd="0" presId="urn:microsoft.com/office/officeart/2005/8/layout/default"/>
    <dgm:cxn modelId="{A4557B45-F863-304A-87F3-17A5ABD6F306}" type="presOf" srcId="{CD5B7B28-1A89-8C4B-B806-3C8E1221A068}" destId="{D49CB530-488A-1447-8B64-CA99B62F902B}" srcOrd="0" destOrd="0" presId="urn:microsoft.com/office/officeart/2005/8/layout/default"/>
    <dgm:cxn modelId="{ADE5F86B-7093-BF49-8088-44C67965D455}" type="presOf" srcId="{69112199-BB06-2646-8405-FFDBCA9DC3EF}" destId="{78BC34D8-B1A9-BA4D-9B0B-1EC0BE22C026}" srcOrd="0" destOrd="0" presId="urn:microsoft.com/office/officeart/2005/8/layout/default"/>
    <dgm:cxn modelId="{7F835C6E-156E-3F4B-89C8-5834E63DE26F}" srcId="{69112199-BB06-2646-8405-FFDBCA9DC3EF}" destId="{CB1A1F35-5F95-2248-A199-AC4F30EA6437}" srcOrd="1" destOrd="0" parTransId="{17FA4994-5DCA-0C47-BB96-7AAE266DC61B}" sibTransId="{39B404E7-C2FB-5348-AC43-254EAB75BFA1}"/>
    <dgm:cxn modelId="{4A725A73-504D-D841-AA46-08192415578B}" srcId="{69112199-BB06-2646-8405-FFDBCA9DC3EF}" destId="{419915E5-2F4E-C74A-B00D-55A39EFCBA7C}" srcOrd="2" destOrd="0" parTransId="{A57BB53A-588B-8C4A-AE13-55231E161BE3}" sibTransId="{43CB8F43-AF93-9943-9740-AB56301E6395}"/>
    <dgm:cxn modelId="{E1608055-763C-9D44-9CDA-3FFC4C4DDEE1}" srcId="{69112199-BB06-2646-8405-FFDBCA9DC3EF}" destId="{8C2BA830-B89F-344A-A716-7726213C9874}" srcOrd="4" destOrd="0" parTransId="{3F4C8A63-8532-0047-A0D2-617365FC71AB}" sibTransId="{96C5D30B-0DEA-5D43-90B4-7238030E3388}"/>
    <dgm:cxn modelId="{61C60581-DC39-1E45-A7A3-0C18ABE9CD71}" type="presOf" srcId="{10F3A0FF-3428-124A-9AFB-D32923CBE1CE}" destId="{A7EECF03-06BB-4B47-9C20-1DFB52482D3E}" srcOrd="0" destOrd="0" presId="urn:microsoft.com/office/officeart/2005/8/layout/default"/>
    <dgm:cxn modelId="{1D031E83-5763-C54F-B872-398F9BC92359}" srcId="{69112199-BB06-2646-8405-FFDBCA9DC3EF}" destId="{EFE6F2B6-62B1-F244-8009-6A9C77661C28}" srcOrd="5" destOrd="0" parTransId="{1EBC1449-FBCA-1C4D-8FF3-64230328350F}" sibTransId="{17194FCD-7CBD-8245-AE02-B566CDEF4C17}"/>
    <dgm:cxn modelId="{A9F41E85-07B2-4B40-8B71-C22D1E11C6EC}" type="presOf" srcId="{419915E5-2F4E-C74A-B00D-55A39EFCBA7C}" destId="{B271655C-68A7-4F4C-A8EF-A8CD9135D0D1}" srcOrd="0" destOrd="0" presId="urn:microsoft.com/office/officeart/2005/8/layout/default"/>
    <dgm:cxn modelId="{0D1A4288-BCEE-FD49-A141-D2DFEADD68B1}" srcId="{69112199-BB06-2646-8405-FFDBCA9DC3EF}" destId="{CD5B7B28-1A89-8C4B-B806-3C8E1221A068}" srcOrd="3" destOrd="0" parTransId="{536E65FF-7850-CD47-8742-5200DB4C2A21}" sibTransId="{FFD436F8-DE07-384F-998B-268C594EF185}"/>
    <dgm:cxn modelId="{FB95B88A-A1F9-234F-8AEB-63881FA9189B}" type="presOf" srcId="{1170EC87-DEC8-C344-911C-8BEF51D30490}" destId="{546B57B8-74DC-1D4D-817D-FDB577AAAC31}" srcOrd="0" destOrd="0" presId="urn:microsoft.com/office/officeart/2005/8/layout/default"/>
    <dgm:cxn modelId="{0FD96598-266B-B74E-87C3-C187484BEC25}" type="presOf" srcId="{EFE6F2B6-62B1-F244-8009-6A9C77661C28}" destId="{8A5452BD-FAED-014E-9119-7C200FAC206F}" srcOrd="0" destOrd="0" presId="urn:microsoft.com/office/officeart/2005/8/layout/default"/>
    <dgm:cxn modelId="{327899A4-6DB0-094E-BDF3-F342E530CEF8}" srcId="{69112199-BB06-2646-8405-FFDBCA9DC3EF}" destId="{7359F295-9D3A-D843-A714-34E40F6D93E6}" srcOrd="0" destOrd="0" parTransId="{419EBE51-DAC9-9247-95ED-EB4C9939EF6A}" sibTransId="{F36120B1-714E-8A46-AC6A-8B17F4D475B8}"/>
    <dgm:cxn modelId="{910D94C3-B2E0-AC46-89A9-61B14160343A}" type="presOf" srcId="{8C2BA830-B89F-344A-A716-7726213C9874}" destId="{AEF96AA3-AC48-4E44-9B15-FCB92468C22A}" srcOrd="0" destOrd="0" presId="urn:microsoft.com/office/officeart/2005/8/layout/default"/>
    <dgm:cxn modelId="{7DAFB7D4-40DD-AC4B-841C-5AD129B12DD4}" type="presOf" srcId="{7359F295-9D3A-D843-A714-34E40F6D93E6}" destId="{B8ACB180-AA8F-3349-94B3-79E39E6945D2}" srcOrd="0" destOrd="0" presId="urn:microsoft.com/office/officeart/2005/8/layout/default"/>
    <dgm:cxn modelId="{946290F1-87A3-CA4D-88A1-B9449F37CE73}" srcId="{69112199-BB06-2646-8405-FFDBCA9DC3EF}" destId="{1170EC87-DEC8-C344-911C-8BEF51D30490}" srcOrd="6" destOrd="0" parTransId="{8E32499C-A209-2A43-904F-DDC8105CE6CD}" sibTransId="{8F6261B9-1768-154A-A780-4C171921BF6E}"/>
    <dgm:cxn modelId="{9B485CD1-B87E-D541-931D-BF2E66100A2F}" type="presParOf" srcId="{78BC34D8-B1A9-BA4D-9B0B-1EC0BE22C026}" destId="{B8ACB180-AA8F-3349-94B3-79E39E6945D2}" srcOrd="0" destOrd="0" presId="urn:microsoft.com/office/officeart/2005/8/layout/default"/>
    <dgm:cxn modelId="{3FD4D361-4C1B-BD41-ABE8-C8BFD6488B25}" type="presParOf" srcId="{78BC34D8-B1A9-BA4D-9B0B-1EC0BE22C026}" destId="{B7681EBD-1631-E341-BCBD-654A30A93D84}" srcOrd="1" destOrd="0" presId="urn:microsoft.com/office/officeart/2005/8/layout/default"/>
    <dgm:cxn modelId="{7DFD8F10-47C9-7743-8AB4-DC0F1A61FD7B}" type="presParOf" srcId="{78BC34D8-B1A9-BA4D-9B0B-1EC0BE22C026}" destId="{481B58FF-A105-8241-B072-AD866A12E38E}" srcOrd="2" destOrd="0" presId="urn:microsoft.com/office/officeart/2005/8/layout/default"/>
    <dgm:cxn modelId="{ED636D97-66E4-D544-B3AA-6177D9C9EB0A}" type="presParOf" srcId="{78BC34D8-B1A9-BA4D-9B0B-1EC0BE22C026}" destId="{7A101587-4B66-F649-BA54-CAF2E95FC59D}" srcOrd="3" destOrd="0" presId="urn:microsoft.com/office/officeart/2005/8/layout/default"/>
    <dgm:cxn modelId="{BE348887-CD66-804D-B53B-29A56671CDC8}" type="presParOf" srcId="{78BC34D8-B1A9-BA4D-9B0B-1EC0BE22C026}" destId="{B271655C-68A7-4F4C-A8EF-A8CD9135D0D1}" srcOrd="4" destOrd="0" presId="urn:microsoft.com/office/officeart/2005/8/layout/default"/>
    <dgm:cxn modelId="{39F6902E-7919-7041-862F-FF50E9D00936}" type="presParOf" srcId="{78BC34D8-B1A9-BA4D-9B0B-1EC0BE22C026}" destId="{8B8702CE-BD12-804A-9438-E52E352E74FD}" srcOrd="5" destOrd="0" presId="urn:microsoft.com/office/officeart/2005/8/layout/default"/>
    <dgm:cxn modelId="{91BD3EA3-B57D-DE43-9623-09E03D3D3399}" type="presParOf" srcId="{78BC34D8-B1A9-BA4D-9B0B-1EC0BE22C026}" destId="{D49CB530-488A-1447-8B64-CA99B62F902B}" srcOrd="6" destOrd="0" presId="urn:microsoft.com/office/officeart/2005/8/layout/default"/>
    <dgm:cxn modelId="{93C489A4-303B-FE4B-902C-5DEBD05ADE55}" type="presParOf" srcId="{78BC34D8-B1A9-BA4D-9B0B-1EC0BE22C026}" destId="{B72A2525-8500-634D-8625-9D31AE8C975B}" srcOrd="7" destOrd="0" presId="urn:microsoft.com/office/officeart/2005/8/layout/default"/>
    <dgm:cxn modelId="{ACE8E353-9BAC-6848-971F-4E795BCABC57}" type="presParOf" srcId="{78BC34D8-B1A9-BA4D-9B0B-1EC0BE22C026}" destId="{AEF96AA3-AC48-4E44-9B15-FCB92468C22A}" srcOrd="8" destOrd="0" presId="urn:microsoft.com/office/officeart/2005/8/layout/default"/>
    <dgm:cxn modelId="{10A19941-4D31-7C4D-989B-B4D1D0AA978B}" type="presParOf" srcId="{78BC34D8-B1A9-BA4D-9B0B-1EC0BE22C026}" destId="{48C23EF3-3B62-E446-A0D2-3DE6974A22EA}" srcOrd="9" destOrd="0" presId="urn:microsoft.com/office/officeart/2005/8/layout/default"/>
    <dgm:cxn modelId="{841DA705-C819-3F47-97F4-DC73D6C3BB96}" type="presParOf" srcId="{78BC34D8-B1A9-BA4D-9B0B-1EC0BE22C026}" destId="{8A5452BD-FAED-014E-9119-7C200FAC206F}" srcOrd="10" destOrd="0" presId="urn:microsoft.com/office/officeart/2005/8/layout/default"/>
    <dgm:cxn modelId="{7F371DE7-09FC-0F47-9DCE-3E7926D713A0}" type="presParOf" srcId="{78BC34D8-B1A9-BA4D-9B0B-1EC0BE22C026}" destId="{39E3D567-3EE7-864F-84F2-3A3CC5325F79}" srcOrd="11" destOrd="0" presId="urn:microsoft.com/office/officeart/2005/8/layout/default"/>
    <dgm:cxn modelId="{36F0D612-746C-BD49-9C67-EBDECE2FF679}" type="presParOf" srcId="{78BC34D8-B1A9-BA4D-9B0B-1EC0BE22C026}" destId="{546B57B8-74DC-1D4D-817D-FDB577AAAC31}" srcOrd="12" destOrd="0" presId="urn:microsoft.com/office/officeart/2005/8/layout/default"/>
    <dgm:cxn modelId="{61BE183E-C3C5-C348-80D0-C42C156925A9}" type="presParOf" srcId="{78BC34D8-B1A9-BA4D-9B0B-1EC0BE22C026}" destId="{81C733AE-4667-B948-B49C-C2B7E869A8AE}" srcOrd="13" destOrd="0" presId="urn:microsoft.com/office/officeart/2005/8/layout/default"/>
    <dgm:cxn modelId="{B28DD0A6-B451-7649-B342-A9F281964E13}" type="presParOf" srcId="{78BC34D8-B1A9-BA4D-9B0B-1EC0BE22C026}" destId="{A7EECF03-06BB-4B47-9C20-1DFB52482D3E}"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CB180-AA8F-3349-94B3-79E39E6945D2}">
      <dsp:nvSpPr>
        <dsp:cNvPr id="0" name=""/>
        <dsp:cNvSpPr/>
      </dsp:nvSpPr>
      <dsp:spPr>
        <a:xfrm>
          <a:off x="2872" y="573067"/>
          <a:ext cx="2278993" cy="1367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Aptos Display" panose="02110004020202020204"/>
            </a:rPr>
            <a:t>Non-judgmental </a:t>
          </a:r>
          <a:endParaRPr lang="en-US" sz="2700" kern="1200"/>
        </a:p>
      </dsp:txBody>
      <dsp:txXfrm>
        <a:off x="2872" y="573067"/>
        <a:ext cx="2278993" cy="1367395"/>
      </dsp:txXfrm>
    </dsp:sp>
    <dsp:sp modelId="{481B58FF-A105-8241-B072-AD866A12E38E}">
      <dsp:nvSpPr>
        <dsp:cNvPr id="0" name=""/>
        <dsp:cNvSpPr/>
      </dsp:nvSpPr>
      <dsp:spPr>
        <a:xfrm>
          <a:off x="2509765" y="573067"/>
          <a:ext cx="2278993" cy="1367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Visual</a:t>
          </a:r>
        </a:p>
      </dsp:txBody>
      <dsp:txXfrm>
        <a:off x="2509765" y="573067"/>
        <a:ext cx="2278993" cy="1367395"/>
      </dsp:txXfrm>
    </dsp:sp>
    <dsp:sp modelId="{B271655C-68A7-4F4C-A8EF-A8CD9135D0D1}">
      <dsp:nvSpPr>
        <dsp:cNvPr id="0" name=""/>
        <dsp:cNvSpPr/>
      </dsp:nvSpPr>
      <dsp:spPr>
        <a:xfrm>
          <a:off x="5016657" y="573067"/>
          <a:ext cx="2278993" cy="1367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Aptos Display" panose="02110004020202020204"/>
            </a:rPr>
            <a:t>Provides</a:t>
          </a:r>
          <a:r>
            <a:rPr lang="en-US" sz="2700" kern="1200"/>
            <a:t> </a:t>
          </a:r>
          <a:r>
            <a:rPr lang="en-US" sz="2700" kern="1200">
              <a:latin typeface="Aptos Display" panose="02110004020202020204"/>
            </a:rPr>
            <a:t>reflection</a:t>
          </a:r>
          <a:r>
            <a:rPr lang="en-US" sz="2700" kern="1200"/>
            <a:t> </a:t>
          </a:r>
          <a:r>
            <a:rPr lang="en-US" sz="2700" kern="1200">
              <a:latin typeface="Aptos Display" panose="02110004020202020204"/>
            </a:rPr>
            <a:t>prompts</a:t>
          </a:r>
          <a:endParaRPr lang="en-US" sz="2700" kern="1200"/>
        </a:p>
      </dsp:txBody>
      <dsp:txXfrm>
        <a:off x="5016657" y="573067"/>
        <a:ext cx="2278993" cy="1367395"/>
      </dsp:txXfrm>
    </dsp:sp>
    <dsp:sp modelId="{D49CB530-488A-1447-8B64-CA99B62F902B}">
      <dsp:nvSpPr>
        <dsp:cNvPr id="0" name=""/>
        <dsp:cNvSpPr/>
      </dsp:nvSpPr>
      <dsp:spPr>
        <a:xfrm>
          <a:off x="7523550" y="573067"/>
          <a:ext cx="2278993" cy="1367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Accessible</a:t>
          </a:r>
        </a:p>
      </dsp:txBody>
      <dsp:txXfrm>
        <a:off x="7523550" y="573067"/>
        <a:ext cx="2278993" cy="1367395"/>
      </dsp:txXfrm>
    </dsp:sp>
    <dsp:sp modelId="{AEF96AA3-AC48-4E44-9B15-FCB92468C22A}">
      <dsp:nvSpPr>
        <dsp:cNvPr id="0" name=""/>
        <dsp:cNvSpPr/>
      </dsp:nvSpPr>
      <dsp:spPr>
        <a:xfrm>
          <a:off x="2872" y="2168363"/>
          <a:ext cx="2278993" cy="1367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Sharable</a:t>
          </a:r>
        </a:p>
      </dsp:txBody>
      <dsp:txXfrm>
        <a:off x="2872" y="2168363"/>
        <a:ext cx="2278993" cy="1367395"/>
      </dsp:txXfrm>
    </dsp:sp>
    <dsp:sp modelId="{8A5452BD-FAED-014E-9119-7C200FAC206F}">
      <dsp:nvSpPr>
        <dsp:cNvPr id="0" name=""/>
        <dsp:cNvSpPr/>
      </dsp:nvSpPr>
      <dsp:spPr>
        <a:xfrm>
          <a:off x="2509765" y="2168363"/>
          <a:ext cx="2278993" cy="1367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Detailed</a:t>
          </a:r>
        </a:p>
      </dsp:txBody>
      <dsp:txXfrm>
        <a:off x="2509765" y="2168363"/>
        <a:ext cx="2278993" cy="1367395"/>
      </dsp:txXfrm>
    </dsp:sp>
    <dsp:sp modelId="{546B57B8-74DC-1D4D-817D-FDB577AAAC31}">
      <dsp:nvSpPr>
        <dsp:cNvPr id="0" name=""/>
        <dsp:cNvSpPr/>
      </dsp:nvSpPr>
      <dsp:spPr>
        <a:xfrm>
          <a:off x="5016657" y="2168363"/>
          <a:ext cx="2278993" cy="1367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Personal</a:t>
          </a:r>
        </a:p>
      </dsp:txBody>
      <dsp:txXfrm>
        <a:off x="5016657" y="2168363"/>
        <a:ext cx="2278993" cy="1367395"/>
      </dsp:txXfrm>
    </dsp:sp>
    <dsp:sp modelId="{A7EECF03-06BB-4B47-9C20-1DFB52482D3E}">
      <dsp:nvSpPr>
        <dsp:cNvPr id="0" name=""/>
        <dsp:cNvSpPr/>
      </dsp:nvSpPr>
      <dsp:spPr>
        <a:xfrm>
          <a:off x="7523550" y="2168363"/>
          <a:ext cx="2278993" cy="1367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Private </a:t>
          </a:r>
        </a:p>
      </dsp:txBody>
      <dsp:txXfrm>
        <a:off x="7523550" y="2168363"/>
        <a:ext cx="2278993" cy="13673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A3E1F-D1B2-2349-859F-8948C17B7BB9}"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A6F82-69D2-114A-8DD6-99201CEDD1BD}" type="slidenum">
              <a:rPr lang="en-US" smtClean="0"/>
              <a:t>‹#›</a:t>
            </a:fld>
            <a:endParaRPr lang="en-US"/>
          </a:p>
        </p:txBody>
      </p:sp>
    </p:spTree>
    <p:extLst>
      <p:ext uri="{BB962C8B-B14F-4D97-AF65-F5344CB8AC3E}">
        <p14:creationId xmlns:p14="http://schemas.microsoft.com/office/powerpoint/2010/main" val="1218588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 Ali, Associates, Affiliates and clients; see our web page – QR code on the handout and end of each presentation. </a:t>
            </a:r>
          </a:p>
        </p:txBody>
      </p:sp>
      <p:sp>
        <p:nvSpPr>
          <p:cNvPr id="4" name="Slide Number Placeholder 3"/>
          <p:cNvSpPr>
            <a:spLocks noGrp="1"/>
          </p:cNvSpPr>
          <p:nvPr>
            <p:ph type="sldNum" sz="quarter" idx="5"/>
          </p:nvPr>
        </p:nvSpPr>
        <p:spPr/>
        <p:txBody>
          <a:bodyPr/>
          <a:lstStyle/>
          <a:p>
            <a:fld id="{4E6CBA57-4AE8-4991-8AA4-3F57429B9E57}" type="slidenum">
              <a:rPr lang="en-US" smtClean="0"/>
              <a:t>4</a:t>
            </a:fld>
            <a:endParaRPr lang="en-US"/>
          </a:p>
        </p:txBody>
      </p:sp>
    </p:spTree>
    <p:extLst>
      <p:ext uri="{BB962C8B-B14F-4D97-AF65-F5344CB8AC3E}">
        <p14:creationId xmlns:p14="http://schemas.microsoft.com/office/powerpoint/2010/main" val="1211747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14</a:t>
            </a:fld>
            <a:endParaRPr lang="en-US"/>
          </a:p>
        </p:txBody>
      </p:sp>
    </p:spTree>
    <p:extLst>
      <p:ext uri="{BB962C8B-B14F-4D97-AF65-F5344CB8AC3E}">
        <p14:creationId xmlns:p14="http://schemas.microsoft.com/office/powerpoint/2010/main" val="2646457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Free 3 recordings </a:t>
            </a:r>
          </a:p>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16</a:t>
            </a:fld>
            <a:endParaRPr lang="en-US"/>
          </a:p>
        </p:txBody>
      </p:sp>
    </p:spTree>
    <p:extLst>
      <p:ext uri="{BB962C8B-B14F-4D97-AF65-F5344CB8AC3E}">
        <p14:creationId xmlns:p14="http://schemas.microsoft.com/office/powerpoint/2010/main" val="2625317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17</a:t>
            </a:fld>
            <a:endParaRPr lang="en-US"/>
          </a:p>
        </p:txBody>
      </p:sp>
    </p:spTree>
    <p:extLst>
      <p:ext uri="{BB962C8B-B14F-4D97-AF65-F5344CB8AC3E}">
        <p14:creationId xmlns:p14="http://schemas.microsoft.com/office/powerpoint/2010/main" val="3260805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18</a:t>
            </a:fld>
            <a:endParaRPr lang="en-US"/>
          </a:p>
        </p:txBody>
      </p:sp>
    </p:spTree>
    <p:extLst>
      <p:ext uri="{BB962C8B-B14F-4D97-AF65-F5344CB8AC3E}">
        <p14:creationId xmlns:p14="http://schemas.microsoft.com/office/powerpoint/2010/main" val="237808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19</a:t>
            </a:fld>
            <a:endParaRPr lang="en-US"/>
          </a:p>
        </p:txBody>
      </p:sp>
    </p:spTree>
    <p:extLst>
      <p:ext uri="{BB962C8B-B14F-4D97-AF65-F5344CB8AC3E}">
        <p14:creationId xmlns:p14="http://schemas.microsoft.com/office/powerpoint/2010/main" val="21492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20</a:t>
            </a:fld>
            <a:endParaRPr lang="en-US"/>
          </a:p>
        </p:txBody>
      </p:sp>
    </p:spTree>
    <p:extLst>
      <p:ext uri="{BB962C8B-B14F-4D97-AF65-F5344CB8AC3E}">
        <p14:creationId xmlns:p14="http://schemas.microsoft.com/office/powerpoint/2010/main" val="92621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Open-Questions V.s Closed questions</a:t>
            </a:r>
          </a:p>
          <a:p>
            <a:r>
              <a:rPr lang="en-US" err="1"/>
              <a:t>Isntead</a:t>
            </a:r>
            <a:r>
              <a:rPr lang="en-US"/>
              <a:t> of “What”, we ask ”Why” or “How” “</a:t>
            </a:r>
            <a:r>
              <a:rPr lang="en-US" err="1"/>
              <a:t>Telll</a:t>
            </a:r>
            <a:r>
              <a:rPr lang="en-US"/>
              <a:t> me more”  “What do you mean”. </a:t>
            </a:r>
          </a:p>
          <a:p>
            <a:endParaRPr lang="en-US"/>
          </a:p>
        </p:txBody>
      </p:sp>
      <p:sp>
        <p:nvSpPr>
          <p:cNvPr id="4" name="Slide Number Placeholder 3"/>
          <p:cNvSpPr>
            <a:spLocks noGrp="1"/>
          </p:cNvSpPr>
          <p:nvPr>
            <p:ph type="sldNum" sz="quarter" idx="5"/>
          </p:nvPr>
        </p:nvSpPr>
        <p:spPr/>
        <p:txBody>
          <a:bodyPr/>
          <a:lstStyle/>
          <a:p>
            <a:fld id="{8FA0CF46-859F-D042-956F-2A80B8EB78F8}" type="slidenum">
              <a:rPr lang="en-US" smtClean="0"/>
              <a:t>21</a:t>
            </a:fld>
            <a:endParaRPr lang="en-US"/>
          </a:p>
        </p:txBody>
      </p:sp>
    </p:spTree>
    <p:extLst>
      <p:ext uri="{BB962C8B-B14F-4D97-AF65-F5344CB8AC3E}">
        <p14:creationId xmlns:p14="http://schemas.microsoft.com/office/powerpoint/2010/main" val="376539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22</a:t>
            </a:fld>
            <a:endParaRPr lang="en-US"/>
          </a:p>
        </p:txBody>
      </p:sp>
    </p:spTree>
    <p:extLst>
      <p:ext uri="{BB962C8B-B14F-4D97-AF65-F5344CB8AC3E}">
        <p14:creationId xmlns:p14="http://schemas.microsoft.com/office/powerpoint/2010/main" val="2370960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24</a:t>
            </a:fld>
            <a:endParaRPr lang="en-US"/>
          </a:p>
        </p:txBody>
      </p:sp>
    </p:spTree>
    <p:extLst>
      <p:ext uri="{BB962C8B-B14F-4D97-AF65-F5344CB8AC3E}">
        <p14:creationId xmlns:p14="http://schemas.microsoft.com/office/powerpoint/2010/main" val="893040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25</a:t>
            </a:fld>
            <a:endParaRPr lang="en-US"/>
          </a:p>
        </p:txBody>
      </p:sp>
    </p:spTree>
    <p:extLst>
      <p:ext uri="{BB962C8B-B14F-4D97-AF65-F5344CB8AC3E}">
        <p14:creationId xmlns:p14="http://schemas.microsoft.com/office/powerpoint/2010/main" val="117985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Links to UDL, differentiation, UT’s “8 principles of effective teaching,” </a:t>
            </a:r>
            <a:r>
              <a:rPr lang="en-US" err="1"/>
              <a:t>etc</a:t>
            </a:r>
            <a:endParaRPr lang="en-US" sz="900" b="0" i="0" u="none" strike="noStrike" baseline="0">
              <a:latin typeface="Times New Roman" panose="02020603050405020304" pitchFamily="18" charset="0"/>
            </a:endParaRPr>
          </a:p>
          <a:p>
            <a:r>
              <a:rPr lang="en-US"/>
              <a:t>Transition questions:</a:t>
            </a:r>
          </a:p>
          <a:p>
            <a:r>
              <a:rPr lang="en-US" sz="1000" b="1" i="0" u="none" strike="noStrike" baseline="30000">
                <a:latin typeface="Times New Roman"/>
                <a:cs typeface="Times New Roman"/>
              </a:rPr>
              <a:t>	</a:t>
            </a:r>
          </a:p>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6</a:t>
            </a:fld>
            <a:endParaRPr lang="en-US"/>
          </a:p>
        </p:txBody>
      </p:sp>
    </p:spTree>
    <p:extLst>
      <p:ext uri="{BB962C8B-B14F-4D97-AF65-F5344CB8AC3E}">
        <p14:creationId xmlns:p14="http://schemas.microsoft.com/office/powerpoint/2010/main" val="345192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Identifying Engagement Gaps</a:t>
            </a:r>
            <a:r>
              <a:rPr lang="en-US" dirty="0"/>
              <a:t>:</a:t>
            </a:r>
          </a:p>
          <a:p>
            <a:pPr marL="171450" indent="-171450">
              <a:buFont typeface="Arial"/>
              <a:buChar char="•"/>
            </a:pPr>
            <a:r>
              <a:rPr lang="en-US" dirty="0"/>
              <a:t>By analyzing participation data, </a:t>
            </a:r>
            <a:r>
              <a:rPr lang="en-US" dirty="0" err="1"/>
              <a:t>TeachFX</a:t>
            </a:r>
            <a:r>
              <a:rPr lang="en-US" dirty="0"/>
              <a:t> can help teachers identify which students are engaging less in discussions. This insight allows educators to implement strategies to ensure that all voices are heard, particularly from marginalized groups.</a:t>
            </a:r>
          </a:p>
          <a:p>
            <a:pPr marL="171450" indent="-171450">
              <a:buFont typeface="Arial"/>
              <a:buChar char="•"/>
            </a:pPr>
            <a:r>
              <a:rPr lang="en-US" b="1" dirty="0"/>
              <a:t>Tailoring Instruction</a:t>
            </a:r>
            <a:r>
              <a:rPr lang="en-US" dirty="0"/>
              <a:t>:</a:t>
            </a:r>
          </a:p>
          <a:p>
            <a:pPr marL="171450" indent="-171450">
              <a:buFont typeface="Arial"/>
              <a:buChar char="•"/>
            </a:pPr>
            <a:r>
              <a:rPr lang="en-US" dirty="0"/>
              <a:t>Feedback from </a:t>
            </a:r>
            <a:r>
              <a:rPr lang="en-US" dirty="0" err="1"/>
              <a:t>TeachFX</a:t>
            </a:r>
            <a:r>
              <a:rPr lang="en-US" dirty="0"/>
              <a:t> can highlight areas where teaching methods may not be resonating with all students. Teachers can adapt their approaches based on diverse learning styles and cultural backgrounds, fostering an inclusive environment.</a:t>
            </a:r>
          </a:p>
          <a:p>
            <a:pPr marL="171450" indent="-171450">
              <a:buFont typeface="Arial"/>
              <a:buChar char="•"/>
            </a:pPr>
            <a:r>
              <a:rPr lang="en-US" b="1" dirty="0"/>
              <a:t>Promoting Inclusive Practices</a:t>
            </a:r>
            <a:r>
              <a:rPr lang="en-US" dirty="0"/>
              <a:t>:</a:t>
            </a:r>
          </a:p>
          <a:p>
            <a:pPr marL="171450" indent="-171450">
              <a:buFont typeface="Arial"/>
              <a:buChar char="•"/>
            </a:pPr>
            <a:r>
              <a:rPr lang="en-US" dirty="0"/>
              <a:t>The tool can encourage the use of varied questioning techniques that engage all students. For instance, teachers can focus on open-ended questions that invite multiple perspectives, thereby promoting a richer classroom dialogue.</a:t>
            </a:r>
          </a:p>
          <a:p>
            <a:pPr marL="171450" indent="-171450">
              <a:buFont typeface="Arial"/>
              <a:buChar char="•"/>
            </a:pPr>
            <a:r>
              <a:rPr lang="en-US" b="1" dirty="0"/>
              <a:t>Supporting Culturally Responsive Teaching</a:t>
            </a:r>
            <a:r>
              <a:rPr lang="en-US" dirty="0"/>
              <a:t>:</a:t>
            </a:r>
          </a:p>
          <a:p>
            <a:pPr marL="171450" indent="-171450">
              <a:buFont typeface="Arial"/>
              <a:buChar char="•"/>
            </a:pPr>
            <a:r>
              <a:rPr lang="en-US" dirty="0"/>
              <a:t>By reflecting on the feedback, teachers can ensure that their materials and examples reflect the diversity of their students. This can make lessons more relevant and relatable, enhancing student engagement and participation.</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4E6CBA57-4AE8-4991-8AA4-3F57429B9E57}" type="slidenum">
              <a:rPr lang="en-US" smtClean="0"/>
              <a:t>26</a:t>
            </a:fld>
            <a:endParaRPr lang="en-US"/>
          </a:p>
        </p:txBody>
      </p:sp>
    </p:spTree>
    <p:extLst>
      <p:ext uri="{BB962C8B-B14F-4D97-AF65-F5344CB8AC3E}">
        <p14:creationId xmlns:p14="http://schemas.microsoft.com/office/powerpoint/2010/main" val="2205401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27</a:t>
            </a:fld>
            <a:endParaRPr lang="en-US"/>
          </a:p>
        </p:txBody>
      </p:sp>
    </p:spTree>
    <p:extLst>
      <p:ext uri="{BB962C8B-B14F-4D97-AF65-F5344CB8AC3E}">
        <p14:creationId xmlns:p14="http://schemas.microsoft.com/office/powerpoint/2010/main" val="3028232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Will be around up 3.45</a:t>
            </a:r>
          </a:p>
        </p:txBody>
      </p:sp>
      <p:sp>
        <p:nvSpPr>
          <p:cNvPr id="4" name="Slide Number Placeholder 3"/>
          <p:cNvSpPr>
            <a:spLocks noGrp="1"/>
          </p:cNvSpPr>
          <p:nvPr>
            <p:ph type="sldNum" sz="quarter" idx="5"/>
          </p:nvPr>
        </p:nvSpPr>
        <p:spPr/>
        <p:txBody>
          <a:bodyPr/>
          <a:lstStyle/>
          <a:p>
            <a:fld id="{4E6CBA57-4AE8-4991-8AA4-3F57429B9E57}" type="slidenum">
              <a:rPr lang="en-US" smtClean="0"/>
              <a:t>28</a:t>
            </a:fld>
            <a:endParaRPr lang="en-US"/>
          </a:p>
        </p:txBody>
      </p:sp>
    </p:spTree>
    <p:extLst>
      <p:ext uri="{BB962C8B-B14F-4D97-AF65-F5344CB8AC3E}">
        <p14:creationId xmlns:p14="http://schemas.microsoft.com/office/powerpoint/2010/main" val="1556002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Chatbot use case:</a:t>
            </a:r>
          </a:p>
          <a:p>
            <a:r>
              <a:rPr lang="en-US"/>
              <a:t>Writing tutor, author interview, talk to famous figure, etc.</a:t>
            </a:r>
          </a:p>
        </p:txBody>
      </p:sp>
      <p:sp>
        <p:nvSpPr>
          <p:cNvPr id="4" name="Slide Number Placeholder 3"/>
          <p:cNvSpPr>
            <a:spLocks noGrp="1"/>
          </p:cNvSpPr>
          <p:nvPr>
            <p:ph type="sldNum" sz="quarter" idx="5"/>
          </p:nvPr>
        </p:nvSpPr>
        <p:spPr/>
        <p:txBody>
          <a:bodyPr/>
          <a:lstStyle/>
          <a:p>
            <a:fld id="{4E6CBA57-4AE8-4991-8AA4-3F57429B9E57}" type="slidenum">
              <a:rPr lang="en-US" smtClean="0"/>
              <a:t>7</a:t>
            </a:fld>
            <a:endParaRPr lang="en-US"/>
          </a:p>
        </p:txBody>
      </p:sp>
    </p:spTree>
    <p:extLst>
      <p:ext uri="{BB962C8B-B14F-4D97-AF65-F5344CB8AC3E}">
        <p14:creationId xmlns:p14="http://schemas.microsoft.com/office/powerpoint/2010/main" val="252012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Continue with lab time: build another one</a:t>
            </a:r>
          </a:p>
        </p:txBody>
      </p:sp>
      <p:sp>
        <p:nvSpPr>
          <p:cNvPr id="4" name="Slide Number Placeholder 3"/>
          <p:cNvSpPr>
            <a:spLocks noGrp="1"/>
          </p:cNvSpPr>
          <p:nvPr>
            <p:ph type="sldNum" sz="quarter" idx="5"/>
          </p:nvPr>
        </p:nvSpPr>
        <p:spPr/>
        <p:txBody>
          <a:bodyPr/>
          <a:lstStyle/>
          <a:p>
            <a:fld id="{4E6CBA57-4AE8-4991-8AA4-3F57429B9E57}" type="slidenum">
              <a:rPr lang="en-US" smtClean="0"/>
              <a:t>8</a:t>
            </a:fld>
            <a:endParaRPr lang="en-US"/>
          </a:p>
        </p:txBody>
      </p:sp>
    </p:spTree>
    <p:extLst>
      <p:ext uri="{BB962C8B-B14F-4D97-AF65-F5344CB8AC3E}">
        <p14:creationId xmlns:p14="http://schemas.microsoft.com/office/powerpoint/2010/main" val="51524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Continue with lab time: build another one</a:t>
            </a:r>
          </a:p>
        </p:txBody>
      </p:sp>
      <p:sp>
        <p:nvSpPr>
          <p:cNvPr id="4" name="Slide Number Placeholder 3"/>
          <p:cNvSpPr>
            <a:spLocks noGrp="1"/>
          </p:cNvSpPr>
          <p:nvPr>
            <p:ph type="sldNum" sz="quarter" idx="5"/>
          </p:nvPr>
        </p:nvSpPr>
        <p:spPr/>
        <p:txBody>
          <a:bodyPr/>
          <a:lstStyle/>
          <a:p>
            <a:fld id="{4E6CBA57-4AE8-4991-8AA4-3F57429B9E57}" type="slidenum">
              <a:rPr lang="en-US" smtClean="0"/>
              <a:t>9</a:t>
            </a:fld>
            <a:endParaRPr lang="en-US"/>
          </a:p>
        </p:txBody>
      </p:sp>
    </p:spTree>
    <p:extLst>
      <p:ext uri="{BB962C8B-B14F-4D97-AF65-F5344CB8AC3E}">
        <p14:creationId xmlns:p14="http://schemas.microsoft.com/office/powerpoint/2010/main" val="3539538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Continue with lab time: build another one</a:t>
            </a:r>
          </a:p>
        </p:txBody>
      </p:sp>
      <p:sp>
        <p:nvSpPr>
          <p:cNvPr id="4" name="Slide Number Placeholder 3"/>
          <p:cNvSpPr>
            <a:spLocks noGrp="1"/>
          </p:cNvSpPr>
          <p:nvPr>
            <p:ph type="sldNum" sz="quarter" idx="5"/>
          </p:nvPr>
        </p:nvSpPr>
        <p:spPr/>
        <p:txBody>
          <a:bodyPr/>
          <a:lstStyle/>
          <a:p>
            <a:fld id="{4E6CBA57-4AE8-4991-8AA4-3F57429B9E57}" type="slidenum">
              <a:rPr lang="en-US" smtClean="0"/>
              <a:t>10</a:t>
            </a:fld>
            <a:endParaRPr lang="en-US"/>
          </a:p>
        </p:txBody>
      </p:sp>
    </p:spTree>
    <p:extLst>
      <p:ext uri="{BB962C8B-B14F-4D97-AF65-F5344CB8AC3E}">
        <p14:creationId xmlns:p14="http://schemas.microsoft.com/office/powerpoint/2010/main" val="1055579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Task Engagement </a:t>
            </a:r>
          </a:p>
          <a:p>
            <a:r>
              <a:rPr lang="en-US"/>
              <a:t>Social interaction is important..</a:t>
            </a:r>
          </a:p>
          <a:p>
            <a:endParaRPr lang="en-US"/>
          </a:p>
          <a:p>
            <a:r>
              <a:rPr lang="en-US"/>
              <a:t>According to social interaction in task engagement ..Joy</a:t>
            </a:r>
          </a:p>
        </p:txBody>
      </p:sp>
      <p:sp>
        <p:nvSpPr>
          <p:cNvPr id="4" name="Slide Number Placeholder 3"/>
          <p:cNvSpPr>
            <a:spLocks noGrp="1"/>
          </p:cNvSpPr>
          <p:nvPr>
            <p:ph type="sldNum" sz="quarter" idx="5"/>
          </p:nvPr>
        </p:nvSpPr>
        <p:spPr/>
        <p:txBody>
          <a:bodyPr/>
          <a:lstStyle/>
          <a:p>
            <a:fld id="{8FA0CF46-859F-D042-956F-2A80B8EB78F8}" type="slidenum">
              <a:rPr lang="en-US" smtClean="0"/>
              <a:t>11</a:t>
            </a:fld>
            <a:endParaRPr lang="en-US"/>
          </a:p>
        </p:txBody>
      </p:sp>
    </p:spTree>
    <p:extLst>
      <p:ext uri="{BB962C8B-B14F-4D97-AF65-F5344CB8AC3E}">
        <p14:creationId xmlns:p14="http://schemas.microsoft.com/office/powerpoint/2010/main" val="3803763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12</a:t>
            </a:fld>
            <a:endParaRPr lang="en-US"/>
          </a:p>
        </p:txBody>
      </p:sp>
    </p:spTree>
    <p:extLst>
      <p:ext uri="{BB962C8B-B14F-4D97-AF65-F5344CB8AC3E}">
        <p14:creationId xmlns:p14="http://schemas.microsoft.com/office/powerpoint/2010/main" val="395580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many of you think Blu evaluation not authentic?  Blue eval, and Reflections </a:t>
            </a:r>
          </a:p>
          <a:p>
            <a:r>
              <a:rPr lang="en-US"/>
              <a:t>(Q&amp;A In-Person V.S  Zoom ICON) </a:t>
            </a:r>
          </a:p>
          <a:p>
            <a:endParaRPr lang="en-US"/>
          </a:p>
        </p:txBody>
      </p:sp>
      <p:sp>
        <p:nvSpPr>
          <p:cNvPr id="4" name="Slide Number Placeholder 3"/>
          <p:cNvSpPr>
            <a:spLocks noGrp="1"/>
          </p:cNvSpPr>
          <p:nvPr>
            <p:ph type="sldNum" sz="quarter" idx="5"/>
          </p:nvPr>
        </p:nvSpPr>
        <p:spPr/>
        <p:txBody>
          <a:bodyPr/>
          <a:lstStyle/>
          <a:p>
            <a:fld id="{4E6CBA57-4AE8-4991-8AA4-3F57429B9E57}" type="slidenum">
              <a:rPr lang="en-US" smtClean="0"/>
              <a:t>13</a:t>
            </a:fld>
            <a:endParaRPr lang="en-US"/>
          </a:p>
        </p:txBody>
      </p:sp>
    </p:spTree>
    <p:extLst>
      <p:ext uri="{BB962C8B-B14F-4D97-AF65-F5344CB8AC3E}">
        <p14:creationId xmlns:p14="http://schemas.microsoft.com/office/powerpoint/2010/main" val="194671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02F90-0A9A-F413-CE7D-723E6CCFE7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D25138-3832-CB1D-ABA3-18C95547F1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2E4B45-0721-A270-1BE4-DEDD1968DB1D}"/>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5" name="Footer Placeholder 4">
            <a:extLst>
              <a:ext uri="{FF2B5EF4-FFF2-40B4-BE49-F238E27FC236}">
                <a16:creationId xmlns:a16="http://schemas.microsoft.com/office/drawing/2014/main" id="{23F98CBA-62D3-5AFF-2591-950CA381F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2CDD-F571-AB67-E764-F7FD4F5C281B}"/>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3824030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8796C-ED1E-CE70-073B-8EA7234882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827221-6DF8-A873-EE4E-26D07CC913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F8E21-B26C-6EDD-920E-89509EA8335D}"/>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5" name="Footer Placeholder 4">
            <a:extLst>
              <a:ext uri="{FF2B5EF4-FFF2-40B4-BE49-F238E27FC236}">
                <a16:creationId xmlns:a16="http://schemas.microsoft.com/office/drawing/2014/main" id="{334620E8-3079-6339-6E67-B68FFC9B2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E609A-AF94-12C1-1C7D-28F750BF6DDB}"/>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323645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AB78B-2B01-F593-73E0-F159DE96E8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5556E7-E115-BB55-5C31-5C0A0F4FDB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72951-00D9-FD82-2B08-4E052B75E5D2}"/>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5" name="Footer Placeholder 4">
            <a:extLst>
              <a:ext uri="{FF2B5EF4-FFF2-40B4-BE49-F238E27FC236}">
                <a16:creationId xmlns:a16="http://schemas.microsoft.com/office/drawing/2014/main" id="{4F21B894-93C5-377A-1357-683523EA4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1E86D-16C5-E4A7-DEE6-7E17B7D8FAE9}"/>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1443880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57A1F-59B9-6415-89FA-3E2D5D4603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7F3E9E-947E-E5EC-E3AF-0CC8DCC1E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F0DB1-CE0C-3524-DC75-2E1A3147F6BC}"/>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5" name="Footer Placeholder 4">
            <a:extLst>
              <a:ext uri="{FF2B5EF4-FFF2-40B4-BE49-F238E27FC236}">
                <a16:creationId xmlns:a16="http://schemas.microsoft.com/office/drawing/2014/main" id="{F8323927-5ECB-C347-6012-419E8E254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69F75-A9DB-59FA-0A92-FDFBE784BC17}"/>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418374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B8F7-9453-0E8E-9091-869E5B36C7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9504E9-DEB2-263D-0050-4E6744F708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82D866-90ED-1BF8-0915-7726AA460F2D}"/>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5" name="Footer Placeholder 4">
            <a:extLst>
              <a:ext uri="{FF2B5EF4-FFF2-40B4-BE49-F238E27FC236}">
                <a16:creationId xmlns:a16="http://schemas.microsoft.com/office/drawing/2014/main" id="{FFD0C506-8E27-7054-B2E0-1748D37EE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A834D-1512-8794-E026-9F44C7B1833A}"/>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1393646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6DBC-59A0-1B67-E08B-17D396268D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7172F9-5210-0535-82A0-BBEB4CE2F9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249D2-436A-FFED-5730-E688E62BC2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19DFE9-CEAD-FF54-9BCE-4A56D93B66F1}"/>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6" name="Footer Placeholder 5">
            <a:extLst>
              <a:ext uri="{FF2B5EF4-FFF2-40B4-BE49-F238E27FC236}">
                <a16:creationId xmlns:a16="http://schemas.microsoft.com/office/drawing/2014/main" id="{FB49D098-4A0C-E4D1-8A7B-3A32C6BA0B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76317-F473-013E-26F5-45B134C68372}"/>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52134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F4A0-1523-C181-BBFD-D0E769F4BE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07FA81-EF97-5ACA-0C82-F3B872D91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94D64-0D07-A0B3-BC0A-3C64FA1D88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FD53C4-EF48-A69C-92D3-FACDEDA05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1F1F1E-1D40-C198-AC13-13F0825640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2C71DF-DD8E-BC2C-1C63-4D44AF0BF714}"/>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8" name="Footer Placeholder 7">
            <a:extLst>
              <a:ext uri="{FF2B5EF4-FFF2-40B4-BE49-F238E27FC236}">
                <a16:creationId xmlns:a16="http://schemas.microsoft.com/office/drawing/2014/main" id="{05A2B24B-445E-FCC8-3D9C-26C8596784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1C5C07-9212-D71C-1E9D-B07AB932DEE3}"/>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421200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6CB1-8B92-FF75-476B-7C1A586DF3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CD0DD0-1CB5-73CE-2372-7D3C0C6A70BE}"/>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4" name="Footer Placeholder 3">
            <a:extLst>
              <a:ext uri="{FF2B5EF4-FFF2-40B4-BE49-F238E27FC236}">
                <a16:creationId xmlns:a16="http://schemas.microsoft.com/office/drawing/2014/main" id="{9BEEE1D5-FB52-027B-798B-4B040725EB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4451AB-B825-104D-899E-752C1E5BE9AA}"/>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3449666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A9AA6E-10FD-92C7-E439-A51A484BA918}"/>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3" name="Footer Placeholder 2">
            <a:extLst>
              <a:ext uri="{FF2B5EF4-FFF2-40B4-BE49-F238E27FC236}">
                <a16:creationId xmlns:a16="http://schemas.microsoft.com/office/drawing/2014/main" id="{D70E2510-5F94-6171-CD4C-210369D0D3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D635B6-5A02-9852-B301-71B07FFC8932}"/>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83572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0CEE-3B25-31F8-5D7D-A54B0A4F2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76A1B6-5CD6-B376-0F6E-CDEA0025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C468AE-7413-0C3D-CD3B-21B9F8525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2C87F-4797-25A7-367D-24079C4B2322}"/>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6" name="Footer Placeholder 5">
            <a:extLst>
              <a:ext uri="{FF2B5EF4-FFF2-40B4-BE49-F238E27FC236}">
                <a16:creationId xmlns:a16="http://schemas.microsoft.com/office/drawing/2014/main" id="{91317E00-E3A9-B740-5BF0-6CD4BDD80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9198D0-97D4-2619-98DD-BE52C2C0BF85}"/>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368870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767E-2CF8-039F-E252-6C684B7AF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847610-F317-5734-8083-063D1F4A3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4A3353-4877-9879-AC9D-5D142B4C8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B457A-84CF-0B10-B630-C56A018C65A6}"/>
              </a:ext>
            </a:extLst>
          </p:cNvPr>
          <p:cNvSpPr>
            <a:spLocks noGrp="1"/>
          </p:cNvSpPr>
          <p:nvPr>
            <p:ph type="dt" sz="half" idx="10"/>
          </p:nvPr>
        </p:nvSpPr>
        <p:spPr/>
        <p:txBody>
          <a:bodyPr/>
          <a:lstStyle/>
          <a:p>
            <a:fld id="{90B71D50-3AB8-114E-BB2E-16DBCAD5B9A7}" type="datetimeFigureOut">
              <a:rPr lang="en-US" smtClean="0"/>
              <a:t>9/26/2024</a:t>
            </a:fld>
            <a:endParaRPr lang="en-US"/>
          </a:p>
        </p:txBody>
      </p:sp>
      <p:sp>
        <p:nvSpPr>
          <p:cNvPr id="6" name="Footer Placeholder 5">
            <a:extLst>
              <a:ext uri="{FF2B5EF4-FFF2-40B4-BE49-F238E27FC236}">
                <a16:creationId xmlns:a16="http://schemas.microsoft.com/office/drawing/2014/main" id="{190D2BFB-E0A2-D4CE-6A5F-E6295BC13A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CB028-1585-FE72-8C62-85C84534CB2C}"/>
              </a:ext>
            </a:extLst>
          </p:cNvPr>
          <p:cNvSpPr>
            <a:spLocks noGrp="1"/>
          </p:cNvSpPr>
          <p:nvPr>
            <p:ph type="sldNum" sz="quarter" idx="12"/>
          </p:nvPr>
        </p:nvSpPr>
        <p:spPr/>
        <p:txBody>
          <a:bodyPr/>
          <a:lstStyle/>
          <a:p>
            <a:fld id="{AF12C9CB-E1D8-1C4A-A008-9073879BAEF9}" type="slidenum">
              <a:rPr lang="en-US" smtClean="0"/>
              <a:t>‹#›</a:t>
            </a:fld>
            <a:endParaRPr lang="en-US"/>
          </a:p>
        </p:txBody>
      </p:sp>
    </p:spTree>
    <p:extLst>
      <p:ext uri="{BB962C8B-B14F-4D97-AF65-F5344CB8AC3E}">
        <p14:creationId xmlns:p14="http://schemas.microsoft.com/office/powerpoint/2010/main" val="200234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0C68F-14F0-F98A-E9BC-2F1910D01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DE38D6-66EC-1DFB-E1D8-9FE765F1B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8DF449-FD9B-5027-9815-FFA103C76E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B71D50-3AB8-114E-BB2E-16DBCAD5B9A7}" type="datetimeFigureOut">
              <a:rPr lang="en-US" smtClean="0"/>
              <a:t>9/26/2024</a:t>
            </a:fld>
            <a:endParaRPr lang="en-US"/>
          </a:p>
        </p:txBody>
      </p:sp>
      <p:sp>
        <p:nvSpPr>
          <p:cNvPr id="5" name="Footer Placeholder 4">
            <a:extLst>
              <a:ext uri="{FF2B5EF4-FFF2-40B4-BE49-F238E27FC236}">
                <a16:creationId xmlns:a16="http://schemas.microsoft.com/office/drawing/2014/main" id="{1EBB7264-71AF-7077-B7E8-670537A4D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77075E9-D05E-4F50-D1C6-28290308D7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12C9CB-E1D8-1C4A-A008-9073879BAEF9}" type="slidenum">
              <a:rPr lang="en-US" smtClean="0"/>
              <a:t>‹#›</a:t>
            </a:fld>
            <a:endParaRPr lang="en-US"/>
          </a:p>
        </p:txBody>
      </p:sp>
    </p:spTree>
    <p:extLst>
      <p:ext uri="{BB962C8B-B14F-4D97-AF65-F5344CB8AC3E}">
        <p14:creationId xmlns:p14="http://schemas.microsoft.com/office/powerpoint/2010/main" val="357323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pixabay.com/es/cruz-eliminar-quitar-cancelar-296507/" TargetMode="External"/><Relationship Id="rId2" Type="http://schemas.openxmlformats.org/officeDocument/2006/relationships/hyperlink" Target="https://labs.wsu.edu/xrdevlab/"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pngall.com/settings-png/" TargetMode="Externa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freepngimg.com/png/64706-steven-marshall-mailchimp-email-address-free-transparent-image-hq" TargetMode="External"/><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pngall.com/location-pin-png/" TargetMode="External"/><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hyperlink" Target="https://openclipart.org/detail/179232/red%20screen" TargetMode="External"/><Relationship Id="rId4" Type="http://schemas.openxmlformats.org/officeDocument/2006/relationships/image" Target="../media/image1.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thinglink.com/card/176912859706005981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35CA50-C9CB-11DA-077A-216FB20E3FF8}"/>
              </a:ext>
            </a:extLst>
          </p:cNvPr>
          <p:cNvSpPr/>
          <p:nvPr/>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7" name="TextBox 6">
            <a:extLst>
              <a:ext uri="{FF2B5EF4-FFF2-40B4-BE49-F238E27FC236}">
                <a16:creationId xmlns:a16="http://schemas.microsoft.com/office/drawing/2014/main" id="{865E8C9A-13C3-7A61-B883-232B7A8DE37F}"/>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8" name="Title 1">
            <a:extLst>
              <a:ext uri="{FF2B5EF4-FFF2-40B4-BE49-F238E27FC236}">
                <a16:creationId xmlns:a16="http://schemas.microsoft.com/office/drawing/2014/main" id="{104B9718-44A6-FA74-AD81-AC46805F6A76}"/>
              </a:ext>
            </a:extLst>
          </p:cNvPr>
          <p:cNvSpPr txBox="1">
            <a:spLocks/>
          </p:cNvSpPr>
          <p:nvPr/>
        </p:nvSpPr>
        <p:spPr>
          <a:xfrm>
            <a:off x="1524000" y="1030309"/>
            <a:ext cx="9144000" cy="180586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chemeClr val="tx1">
                    <a:lumMod val="65000"/>
                    <a:lumOff val="35000"/>
                  </a:schemeClr>
                </a:solidFill>
                <a:latin typeface="Corbel"/>
                <a:ea typeface="+mn-ea"/>
                <a:cs typeface="+mn-cs"/>
              </a:rPr>
              <a:t>AI Use for Giving Feedback and Teacher Reflection</a:t>
            </a:r>
          </a:p>
        </p:txBody>
      </p:sp>
      <p:sp>
        <p:nvSpPr>
          <p:cNvPr id="9" name="Subtitle 2">
            <a:extLst>
              <a:ext uri="{FF2B5EF4-FFF2-40B4-BE49-F238E27FC236}">
                <a16:creationId xmlns:a16="http://schemas.microsoft.com/office/drawing/2014/main" id="{5DD877B3-516F-4E3E-6527-15E03483F01E}"/>
              </a:ext>
            </a:extLst>
          </p:cNvPr>
          <p:cNvSpPr txBox="1">
            <a:spLocks/>
          </p:cNvSpPr>
          <p:nvPr/>
        </p:nvSpPr>
        <p:spPr>
          <a:xfrm>
            <a:off x="1524000" y="3699120"/>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chemeClr val="tx1">
                    <a:lumMod val="65000"/>
                    <a:lumOff val="35000"/>
                  </a:schemeClr>
                </a:solidFill>
                <a:latin typeface="Corbel"/>
              </a:rPr>
              <a:t>WSU College of Education XR Development Lab with the support of </a:t>
            </a:r>
          </a:p>
          <a:p>
            <a:pPr marL="0" indent="0" algn="ctr">
              <a:buNone/>
            </a:pPr>
            <a:r>
              <a:rPr lang="en-US" sz="1800">
                <a:solidFill>
                  <a:schemeClr val="tx1">
                    <a:lumMod val="65000"/>
                    <a:lumOff val="35000"/>
                  </a:schemeClr>
                </a:solidFill>
                <a:latin typeface="Corbel"/>
              </a:rPr>
              <a:t>The WSU Transformational Change IDEA Initiative</a:t>
            </a:r>
            <a:endParaRPr lang="en-US" sz="1800">
              <a:solidFill>
                <a:schemeClr val="tx1">
                  <a:lumMod val="65000"/>
                  <a:lumOff val="35000"/>
                </a:schemeClr>
              </a:solidFill>
              <a:latin typeface="Corbel" panose="020B0503020204020204" pitchFamily="34" charset="0"/>
            </a:endParaRPr>
          </a:p>
        </p:txBody>
      </p:sp>
      <p:pic>
        <p:nvPicPr>
          <p:cNvPr id="10" name="Picture 9" descr="A logo for a computer lab&#10;&#10;Description automatically generated">
            <a:extLst>
              <a:ext uri="{FF2B5EF4-FFF2-40B4-BE49-F238E27FC236}">
                <a16:creationId xmlns:a16="http://schemas.microsoft.com/office/drawing/2014/main" id="{B705AD23-013F-D5CF-C568-3919CDEFEE98}"/>
              </a:ext>
            </a:extLst>
          </p:cNvPr>
          <p:cNvPicPr>
            <a:picLocks noChangeAspect="1"/>
          </p:cNvPicPr>
          <p:nvPr/>
        </p:nvPicPr>
        <p:blipFill>
          <a:blip r:embed="rId3"/>
          <a:stretch>
            <a:fillRect/>
          </a:stretch>
        </p:blipFill>
        <p:spPr>
          <a:xfrm>
            <a:off x="4499757" y="5478613"/>
            <a:ext cx="849242" cy="826936"/>
          </a:xfrm>
          <a:prstGeom prst="rect">
            <a:avLst/>
          </a:prstGeom>
        </p:spPr>
      </p:pic>
      <p:sp>
        <p:nvSpPr>
          <p:cNvPr id="11" name="Rectangle 10">
            <a:extLst>
              <a:ext uri="{FF2B5EF4-FFF2-40B4-BE49-F238E27FC236}">
                <a16:creationId xmlns:a16="http://schemas.microsoft.com/office/drawing/2014/main" id="{CE0B668B-AD91-6BD0-C15A-216386529870}"/>
              </a:ext>
            </a:extLst>
          </p:cNvPr>
          <p:cNvSpPr/>
          <p:nvPr/>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pic>
        <p:nvPicPr>
          <p:cNvPr id="12" name="Picture 11" descr="A black and white photo of a college of education&#10;&#10;Description automatically generated">
            <a:extLst>
              <a:ext uri="{FF2B5EF4-FFF2-40B4-BE49-F238E27FC236}">
                <a16:creationId xmlns:a16="http://schemas.microsoft.com/office/drawing/2014/main" id="{73F82092-DD3E-4076-680A-C03751F13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9200" y="5478613"/>
            <a:ext cx="3352846" cy="826935"/>
          </a:xfrm>
          <a:prstGeom prst="rect">
            <a:avLst/>
          </a:prstGeom>
        </p:spPr>
      </p:pic>
      <p:sp>
        <p:nvSpPr>
          <p:cNvPr id="13" name="Subtitle 2">
            <a:extLst>
              <a:ext uri="{FF2B5EF4-FFF2-40B4-BE49-F238E27FC236}">
                <a16:creationId xmlns:a16="http://schemas.microsoft.com/office/drawing/2014/main" id="{4FB31C54-EF85-554F-DBC8-7D65FAF80C9D}"/>
              </a:ext>
            </a:extLst>
          </p:cNvPr>
          <p:cNvSpPr txBox="1">
            <a:spLocks/>
          </p:cNvSpPr>
          <p:nvPr/>
        </p:nvSpPr>
        <p:spPr>
          <a:xfrm>
            <a:off x="1526498" y="2841516"/>
            <a:ext cx="9144000" cy="78758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00" b="1">
                <a:solidFill>
                  <a:schemeClr val="tx1">
                    <a:lumMod val="65000"/>
                    <a:lumOff val="35000"/>
                  </a:schemeClr>
                </a:solidFill>
                <a:latin typeface="Corbel"/>
              </a:rPr>
              <a:t>Joy Egbert and Mazen </a:t>
            </a:r>
            <a:r>
              <a:rPr lang="en-US" sz="2600" b="1" err="1">
                <a:solidFill>
                  <a:schemeClr val="tx1">
                    <a:lumMod val="65000"/>
                    <a:lumOff val="35000"/>
                  </a:schemeClr>
                </a:solidFill>
                <a:latin typeface="Corbel"/>
              </a:rPr>
              <a:t>Alyobi</a:t>
            </a:r>
            <a:endParaRPr lang="en-US" sz="2600" err="1">
              <a:solidFill>
                <a:schemeClr val="tx1">
                  <a:lumMod val="65000"/>
                  <a:lumOff val="35000"/>
                </a:schemeClr>
              </a:solidFill>
            </a:endParaRPr>
          </a:p>
        </p:txBody>
      </p:sp>
    </p:spTree>
    <p:extLst>
      <p:ext uri="{BB962C8B-B14F-4D97-AF65-F5344CB8AC3E}">
        <p14:creationId xmlns:p14="http://schemas.microsoft.com/office/powerpoint/2010/main" val="2229783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6C96B8-D1F2-CDE6-3648-8017FA133C3B}"/>
              </a:ext>
            </a:extLst>
          </p:cNvPr>
          <p:cNvSpPr txBox="1">
            <a:spLocks/>
          </p:cNvSpPr>
          <p:nvPr/>
        </p:nvSpPr>
        <p:spPr>
          <a:xfrm>
            <a:off x="1490133" y="1930081"/>
            <a:ext cx="9144000" cy="196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400" b="1" spc="-150">
              <a:solidFill>
                <a:schemeClr val="tx1">
                  <a:lumMod val="75000"/>
                  <a:lumOff val="25000"/>
                </a:schemeClr>
              </a:solidFill>
              <a:latin typeface="Corbel" panose="020B0503020204020204" pitchFamily="34" charset="0"/>
              <a:cs typeface="Calibri" panose="020F0502020204030204" pitchFamily="34" charset="0"/>
            </a:endParaRPr>
          </a:p>
        </p:txBody>
      </p:sp>
      <p:sp>
        <p:nvSpPr>
          <p:cNvPr id="5" name="Subtitle 2">
            <a:extLst>
              <a:ext uri="{FF2B5EF4-FFF2-40B4-BE49-F238E27FC236}">
                <a16:creationId xmlns:a16="http://schemas.microsoft.com/office/drawing/2014/main" id="{EB95A83A-F3C2-4D94-231F-B18F47864CB5}"/>
              </a:ext>
            </a:extLst>
          </p:cNvPr>
          <p:cNvSpPr txBox="1">
            <a:spLocks/>
          </p:cNvSpPr>
          <p:nvPr/>
        </p:nvSpPr>
        <p:spPr>
          <a:xfrm>
            <a:off x="4761876" y="342900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65000"/>
                  <a:lumOff val="35000"/>
                </a:schemeClr>
              </a:solidFill>
              <a:latin typeface="Corbel" panose="020B0503020204020204" pitchFamily="34" charset="0"/>
            </a:endParaRPr>
          </a:p>
        </p:txBody>
      </p:sp>
      <p:sp>
        <p:nvSpPr>
          <p:cNvPr id="7" name="Rectangle 6">
            <a:extLst>
              <a:ext uri="{FF2B5EF4-FFF2-40B4-BE49-F238E27FC236}">
                <a16:creationId xmlns:a16="http://schemas.microsoft.com/office/drawing/2014/main" id="{C49273C7-1A63-4EDC-9271-366D01DCDC4E}"/>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3" name="TextBox 2">
            <a:extLst>
              <a:ext uri="{FF2B5EF4-FFF2-40B4-BE49-F238E27FC236}">
                <a16:creationId xmlns:a16="http://schemas.microsoft.com/office/drawing/2014/main" id="{D7CC3966-E596-BDD6-D1A2-15BACC6D5520}"/>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6" name="Title 1">
            <a:extLst>
              <a:ext uri="{FF2B5EF4-FFF2-40B4-BE49-F238E27FC236}">
                <a16:creationId xmlns:a16="http://schemas.microsoft.com/office/drawing/2014/main" id="{CC214C8B-672F-EE97-7248-D5AEBEEC9887}"/>
              </a:ext>
            </a:extLst>
          </p:cNvPr>
          <p:cNvSpPr>
            <a:spLocks noGrp="1"/>
          </p:cNvSpPr>
          <p:nvPr>
            <p:ph type="title"/>
          </p:nvPr>
        </p:nvSpPr>
        <p:spPr>
          <a:xfrm>
            <a:off x="838200" y="288164"/>
            <a:ext cx="10515600" cy="1325563"/>
          </a:xfrm>
        </p:spPr>
        <p:txBody>
          <a:bodyPr/>
          <a:lstStyle/>
          <a:p>
            <a:r>
              <a:rPr lang="en-US" b="1" spc="-150">
                <a:solidFill>
                  <a:schemeClr val="tx1">
                    <a:lumMod val="75000"/>
                    <a:lumOff val="25000"/>
                  </a:schemeClr>
                </a:solidFill>
                <a:latin typeface="Corbel"/>
                <a:cs typeface="Calibri"/>
              </a:rPr>
              <a:t>Discussion/Questions</a:t>
            </a:r>
          </a:p>
        </p:txBody>
      </p:sp>
      <p:sp>
        <p:nvSpPr>
          <p:cNvPr id="9" name="Rectangle 8">
            <a:extLst>
              <a:ext uri="{FF2B5EF4-FFF2-40B4-BE49-F238E27FC236}">
                <a16:creationId xmlns:a16="http://schemas.microsoft.com/office/drawing/2014/main" id="{AF2E79DD-BD65-ACB3-9739-F1C91BBEFE41}"/>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Content Placeholder 2">
            <a:extLst>
              <a:ext uri="{FF2B5EF4-FFF2-40B4-BE49-F238E27FC236}">
                <a16:creationId xmlns:a16="http://schemas.microsoft.com/office/drawing/2014/main" id="{840BE990-9EC7-51D5-17A4-CB3771CF1927}"/>
              </a:ext>
            </a:extLst>
          </p:cNvPr>
          <p:cNvSpPr>
            <a:spLocks noGrp="1"/>
          </p:cNvSpPr>
          <p:nvPr>
            <p:ph idx="1"/>
          </p:nvPr>
        </p:nvSpPr>
        <p:spPr>
          <a:xfrm>
            <a:off x="888081" y="1661731"/>
            <a:ext cx="10300131" cy="4291871"/>
          </a:xfrm>
        </p:spPr>
        <p:txBody>
          <a:bodyPr vert="horz" lIns="91440" tIns="45720" rIns="91440" bIns="45720" rtlCol="0" anchor="t">
            <a:normAutofit/>
          </a:bodyPr>
          <a:lstStyle/>
          <a:p>
            <a:pPr marL="0" indent="0">
              <a:buNone/>
            </a:pPr>
            <a:endParaRPr lang="en-US">
              <a:ea typeface="+mn-lt"/>
              <a:cs typeface="+mn-lt"/>
            </a:endParaRPr>
          </a:p>
          <a:p>
            <a:endParaRPr lang="en-US"/>
          </a:p>
          <a:p>
            <a:endParaRPr lang="en-US"/>
          </a:p>
          <a:p>
            <a:endParaRPr lang="en-US"/>
          </a:p>
          <a:p>
            <a:endParaRPr lang="en-US" sz="2400"/>
          </a:p>
        </p:txBody>
      </p:sp>
      <p:sp>
        <p:nvSpPr>
          <p:cNvPr id="2" name="TextBox 1">
            <a:extLst>
              <a:ext uri="{FF2B5EF4-FFF2-40B4-BE49-F238E27FC236}">
                <a16:creationId xmlns:a16="http://schemas.microsoft.com/office/drawing/2014/main" id="{20D2F39F-7EA1-B1B8-69C4-59C0A7F747C4}"/>
              </a:ext>
            </a:extLst>
          </p:cNvPr>
          <p:cNvSpPr txBox="1"/>
          <p:nvPr/>
        </p:nvSpPr>
        <p:spPr>
          <a:xfrm>
            <a:off x="910296" y="1931876"/>
            <a:ext cx="10986765" cy="35476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4000">
                <a:latin typeface="Corbel"/>
              </a:rPr>
              <a:t>How would this work your class?</a:t>
            </a:r>
          </a:p>
          <a:p>
            <a:endParaRPr lang="en-US" sz="4000">
              <a:latin typeface="Corbel"/>
            </a:endParaRPr>
          </a:p>
          <a:p>
            <a:pPr marL="571500" indent="-571500">
              <a:buFont typeface="Arial"/>
              <a:buChar char="•"/>
            </a:pPr>
            <a:r>
              <a:rPr lang="en-US" sz="4000">
                <a:latin typeface="Corbel"/>
                <a:ea typeface="Calibri"/>
                <a:cs typeface="Calibri"/>
              </a:rPr>
              <a:t>How could you make your feedback/ learning support more engaging? </a:t>
            </a:r>
          </a:p>
          <a:p>
            <a:endParaRPr lang="en-US" sz="4000">
              <a:latin typeface="Corbel"/>
              <a:ea typeface="Calibri"/>
              <a:cs typeface="Calibri"/>
            </a:endParaRPr>
          </a:p>
          <a:p>
            <a:pPr>
              <a:lnSpc>
                <a:spcPct val="90000"/>
              </a:lnSpc>
              <a:spcBef>
                <a:spcPts val="1000"/>
              </a:spcBef>
            </a:pPr>
            <a:endParaRPr lang="en-US">
              <a:latin typeface="Corbel"/>
            </a:endParaRPr>
          </a:p>
        </p:txBody>
      </p:sp>
    </p:spTree>
    <p:extLst>
      <p:ext uri="{BB962C8B-B14F-4D97-AF65-F5344CB8AC3E}">
        <p14:creationId xmlns:p14="http://schemas.microsoft.com/office/powerpoint/2010/main" val="17500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flective teaching approach">
            <a:extLst>
              <a:ext uri="{FF2B5EF4-FFF2-40B4-BE49-F238E27FC236}">
                <a16:creationId xmlns:a16="http://schemas.microsoft.com/office/drawing/2014/main" id="{22F450CC-8E05-FDBD-6081-16A25567D8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76" r="-1" b="-1"/>
          <a:stretch/>
        </p:blipFill>
        <p:spPr bwMode="auto">
          <a:xfrm>
            <a:off x="1894985" y="1213637"/>
            <a:ext cx="7506191" cy="4645848"/>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95A906E-7D2F-5971-B3E2-F4DF4B7833EE}"/>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Tree>
    <p:extLst>
      <p:ext uri="{BB962C8B-B14F-4D97-AF65-F5344CB8AC3E}">
        <p14:creationId xmlns:p14="http://schemas.microsoft.com/office/powerpoint/2010/main" val="1900265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C0B7-1F0E-BFA6-7F89-D3325F029CFB}"/>
              </a:ext>
            </a:extLst>
          </p:cNvPr>
          <p:cNvSpPr>
            <a:spLocks noGrp="1"/>
          </p:cNvSpPr>
          <p:nvPr>
            <p:ph type="title"/>
          </p:nvPr>
        </p:nvSpPr>
        <p:spPr/>
        <p:txBody>
          <a:bodyPr vert="horz" lIns="91440" tIns="45720" rIns="91440" bIns="45720" rtlCol="0" anchor="ctr">
            <a:normAutofit/>
          </a:bodyPr>
          <a:lstStyle/>
          <a:p>
            <a:r>
              <a:rPr lang="en-US" b="1" spc="-150">
                <a:solidFill>
                  <a:schemeClr val="tx1">
                    <a:lumMod val="75000"/>
                    <a:lumOff val="25000"/>
                  </a:schemeClr>
                </a:solidFill>
                <a:latin typeface="Corbel"/>
                <a:cs typeface="Calibri"/>
              </a:rPr>
              <a:t>AI Use for Teacher Reflection </a:t>
            </a:r>
          </a:p>
        </p:txBody>
      </p:sp>
      <p:sp>
        <p:nvSpPr>
          <p:cNvPr id="4" name="Rectangle 3">
            <a:extLst>
              <a:ext uri="{FF2B5EF4-FFF2-40B4-BE49-F238E27FC236}">
                <a16:creationId xmlns:a16="http://schemas.microsoft.com/office/drawing/2014/main" id="{6B880660-238B-F001-BFE6-CC4B9F71B127}"/>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Rectangle 5">
            <a:extLst>
              <a:ext uri="{FF2B5EF4-FFF2-40B4-BE49-F238E27FC236}">
                <a16:creationId xmlns:a16="http://schemas.microsoft.com/office/drawing/2014/main" id="{F135CA50-C9CB-11DA-077A-216FB20E3FF8}"/>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7" name="TextBox 6">
            <a:extLst>
              <a:ext uri="{FF2B5EF4-FFF2-40B4-BE49-F238E27FC236}">
                <a16:creationId xmlns:a16="http://schemas.microsoft.com/office/drawing/2014/main" id="{865E8C9A-13C3-7A61-B883-232B7A8DE37F}"/>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9" name="TextBox 8">
            <a:extLst>
              <a:ext uri="{FF2B5EF4-FFF2-40B4-BE49-F238E27FC236}">
                <a16:creationId xmlns:a16="http://schemas.microsoft.com/office/drawing/2014/main" id="{4C8C463E-7509-6A31-7305-BBBA03314685}"/>
              </a:ext>
            </a:extLst>
          </p:cNvPr>
          <p:cNvSpPr txBox="1"/>
          <p:nvPr/>
        </p:nvSpPr>
        <p:spPr>
          <a:xfrm>
            <a:off x="2914058" y="2259665"/>
            <a:ext cx="5601884" cy="954107"/>
          </a:xfrm>
          <a:prstGeom prst="rect">
            <a:avLst/>
          </a:prstGeom>
          <a:noFill/>
        </p:spPr>
        <p:txBody>
          <a:bodyPr wrap="square" lIns="91440" tIns="45720" rIns="91440" bIns="45720" anchor="t">
            <a:spAutoFit/>
          </a:bodyPr>
          <a:lstStyle/>
          <a:p>
            <a:r>
              <a:rPr lang="en-US" sz="2800" b="1">
                <a:solidFill>
                  <a:srgbClr val="C00000"/>
                </a:solidFill>
                <a:latin typeface="Corbel"/>
              </a:rPr>
              <a:t>How much does the average student speak in one hour of class</a:t>
            </a:r>
          </a:p>
        </p:txBody>
      </p:sp>
      <p:sp>
        <p:nvSpPr>
          <p:cNvPr id="10" name="Title 1">
            <a:extLst>
              <a:ext uri="{FF2B5EF4-FFF2-40B4-BE49-F238E27FC236}">
                <a16:creationId xmlns:a16="http://schemas.microsoft.com/office/drawing/2014/main" id="{758A97E6-7E14-EBE8-1213-8B8B98D8905C}"/>
              </a:ext>
            </a:extLst>
          </p:cNvPr>
          <p:cNvSpPr txBox="1">
            <a:spLocks/>
          </p:cNvSpPr>
          <p:nvPr/>
        </p:nvSpPr>
        <p:spPr>
          <a:xfrm>
            <a:off x="8117131" y="1755092"/>
            <a:ext cx="1271567" cy="1962819"/>
          </a:xfrm>
          <a:prstGeom prst="rect">
            <a:avLst/>
          </a:prstGeom>
        </p:spPr>
        <p:txBody>
          <a:bodyPr lIns="0" r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b="1" spc="-150">
                <a:solidFill>
                  <a:schemeClr val="bg2">
                    <a:lumMod val="90000"/>
                  </a:schemeClr>
                </a:solidFill>
                <a:latin typeface="Georgia" panose="02040502050405020303" pitchFamily="18" charset="0"/>
                <a:cs typeface="Calibri" panose="020F0502020204030204" pitchFamily="34" charset="0"/>
              </a:rPr>
              <a:t>?</a:t>
            </a:r>
          </a:p>
        </p:txBody>
      </p:sp>
      <p:sp>
        <p:nvSpPr>
          <p:cNvPr id="11" name="TextBox 10">
            <a:extLst>
              <a:ext uri="{FF2B5EF4-FFF2-40B4-BE49-F238E27FC236}">
                <a16:creationId xmlns:a16="http://schemas.microsoft.com/office/drawing/2014/main" id="{76E59536-0E45-602F-790C-BF6502272357}"/>
              </a:ext>
            </a:extLst>
          </p:cNvPr>
          <p:cNvSpPr txBox="1"/>
          <p:nvPr/>
        </p:nvSpPr>
        <p:spPr>
          <a:xfrm>
            <a:off x="1106680" y="4398144"/>
            <a:ext cx="3867149" cy="1051570"/>
          </a:xfrm>
          <a:prstGeom prst="rect">
            <a:avLst/>
          </a:prstGeom>
          <a:noFill/>
        </p:spPr>
        <p:txBody>
          <a:bodyPr wrap="square" lIns="91440" tIns="45720" rIns="91440" bIns="45720" rtlCol="0" anchor="t">
            <a:spAutoFit/>
          </a:bodyPr>
          <a:lstStyle/>
          <a:p>
            <a:pPr>
              <a:lnSpc>
                <a:spcPct val="90000"/>
              </a:lnSpc>
              <a:spcBef>
                <a:spcPts val="1000"/>
              </a:spcBef>
            </a:pPr>
            <a:r>
              <a:rPr lang="en-US" sz="3600" b="1">
                <a:latin typeface="Corbel"/>
                <a:ea typeface="+mj-ea"/>
                <a:cs typeface="Arial"/>
              </a:rPr>
              <a:t>27 seconds</a:t>
            </a:r>
          </a:p>
          <a:p>
            <a:pPr>
              <a:lnSpc>
                <a:spcPct val="90000"/>
              </a:lnSpc>
              <a:spcBef>
                <a:spcPts val="1000"/>
              </a:spcBef>
            </a:pPr>
            <a:endParaRPr lang="en-US" sz="2400">
              <a:latin typeface="Corbel"/>
              <a:ea typeface="+mj-ea"/>
              <a:cs typeface="Arial"/>
            </a:endParaRPr>
          </a:p>
        </p:txBody>
      </p:sp>
      <p:sp>
        <p:nvSpPr>
          <p:cNvPr id="12" name="TextBox 11">
            <a:extLst>
              <a:ext uri="{FF2B5EF4-FFF2-40B4-BE49-F238E27FC236}">
                <a16:creationId xmlns:a16="http://schemas.microsoft.com/office/drawing/2014/main" id="{2EFB83CF-53C4-147A-289F-81E6B45C1020}"/>
              </a:ext>
            </a:extLst>
          </p:cNvPr>
          <p:cNvSpPr txBox="1"/>
          <p:nvPr/>
        </p:nvSpPr>
        <p:spPr>
          <a:xfrm>
            <a:off x="5708551" y="4398144"/>
            <a:ext cx="5194070" cy="1550168"/>
          </a:xfrm>
          <a:prstGeom prst="rect">
            <a:avLst/>
          </a:prstGeom>
          <a:noFill/>
        </p:spPr>
        <p:txBody>
          <a:bodyPr wrap="square" lIns="91440" tIns="45720" rIns="91440" bIns="45720" rtlCol="0" anchor="t">
            <a:spAutoFit/>
          </a:bodyPr>
          <a:lstStyle/>
          <a:p>
            <a:pPr>
              <a:lnSpc>
                <a:spcPct val="90000"/>
              </a:lnSpc>
              <a:spcBef>
                <a:spcPts val="1000"/>
              </a:spcBef>
            </a:pPr>
            <a:r>
              <a:rPr lang="en-US" sz="3600" b="1">
                <a:latin typeface="Corbel"/>
                <a:ea typeface="+mj-ea"/>
                <a:cs typeface="Arial"/>
              </a:rPr>
              <a:t>Teachers talk 70-80% of class time.</a:t>
            </a:r>
          </a:p>
          <a:p>
            <a:pPr>
              <a:lnSpc>
                <a:spcPct val="90000"/>
              </a:lnSpc>
              <a:spcBef>
                <a:spcPts val="1000"/>
              </a:spcBef>
            </a:pPr>
            <a:endParaRPr lang="en-US" sz="2400">
              <a:latin typeface="Corbel"/>
              <a:ea typeface="+mj-ea"/>
              <a:cs typeface="Arial"/>
            </a:endParaRPr>
          </a:p>
        </p:txBody>
      </p:sp>
    </p:spTree>
    <p:extLst>
      <p:ext uri="{BB962C8B-B14F-4D97-AF65-F5344CB8AC3E}">
        <p14:creationId xmlns:p14="http://schemas.microsoft.com/office/powerpoint/2010/main" val="87741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C0B7-1F0E-BFA6-7F89-D3325F029CFB}"/>
              </a:ext>
            </a:extLst>
          </p:cNvPr>
          <p:cNvSpPr>
            <a:spLocks noGrp="1"/>
          </p:cNvSpPr>
          <p:nvPr>
            <p:ph type="title"/>
          </p:nvPr>
        </p:nvSpPr>
        <p:spPr/>
        <p:txBody>
          <a:bodyPr vert="horz" lIns="91440" tIns="45720" rIns="91440" bIns="45720" rtlCol="0" anchor="ctr">
            <a:normAutofit/>
          </a:bodyPr>
          <a:lstStyle/>
          <a:p>
            <a:r>
              <a:rPr lang="en-US" b="1" spc="-150">
                <a:solidFill>
                  <a:schemeClr val="tx1">
                    <a:lumMod val="75000"/>
                    <a:lumOff val="25000"/>
                  </a:schemeClr>
                </a:solidFill>
                <a:latin typeface="Corbel"/>
                <a:cs typeface="Calibri"/>
              </a:rPr>
              <a:t>Reflecting on Our Instruction </a:t>
            </a:r>
          </a:p>
        </p:txBody>
      </p:sp>
      <p:sp>
        <p:nvSpPr>
          <p:cNvPr id="4" name="Rectangle 3">
            <a:extLst>
              <a:ext uri="{FF2B5EF4-FFF2-40B4-BE49-F238E27FC236}">
                <a16:creationId xmlns:a16="http://schemas.microsoft.com/office/drawing/2014/main" id="{6B880660-238B-F001-BFE6-CC4B9F71B127}"/>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Rectangle 5">
            <a:extLst>
              <a:ext uri="{FF2B5EF4-FFF2-40B4-BE49-F238E27FC236}">
                <a16:creationId xmlns:a16="http://schemas.microsoft.com/office/drawing/2014/main" id="{F135CA50-C9CB-11DA-077A-216FB20E3FF8}"/>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7" name="TextBox 6">
            <a:extLst>
              <a:ext uri="{FF2B5EF4-FFF2-40B4-BE49-F238E27FC236}">
                <a16:creationId xmlns:a16="http://schemas.microsoft.com/office/drawing/2014/main" id="{865E8C9A-13C3-7A61-B883-232B7A8DE37F}"/>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pic>
        <p:nvPicPr>
          <p:cNvPr id="13" name="Picture 12" descr="A light bulb with rays of light&#10;&#10;Description automatically generated">
            <a:extLst>
              <a:ext uri="{FF2B5EF4-FFF2-40B4-BE49-F238E27FC236}">
                <a16:creationId xmlns:a16="http://schemas.microsoft.com/office/drawing/2014/main" id="{DA9F9588-B38B-4912-F2E4-A252F66318EC}"/>
              </a:ext>
            </a:extLst>
          </p:cNvPr>
          <p:cNvPicPr>
            <a:picLocks noChangeAspect="1"/>
          </p:cNvPicPr>
          <p:nvPr/>
        </p:nvPicPr>
        <p:blipFill>
          <a:blip r:embed="rId4"/>
          <a:stretch>
            <a:fillRect/>
          </a:stretch>
        </p:blipFill>
        <p:spPr>
          <a:xfrm>
            <a:off x="8019606" y="2061727"/>
            <a:ext cx="2107771" cy="2282989"/>
          </a:xfrm>
          <a:prstGeom prst="rect">
            <a:avLst/>
          </a:prstGeom>
        </p:spPr>
      </p:pic>
      <p:sp>
        <p:nvSpPr>
          <p:cNvPr id="14" name="TextBox 13">
            <a:extLst>
              <a:ext uri="{FF2B5EF4-FFF2-40B4-BE49-F238E27FC236}">
                <a16:creationId xmlns:a16="http://schemas.microsoft.com/office/drawing/2014/main" id="{79BC80D4-A946-6CFE-1FAC-781AD6D684D8}"/>
              </a:ext>
            </a:extLst>
          </p:cNvPr>
          <p:cNvSpPr txBox="1"/>
          <p:nvPr/>
        </p:nvSpPr>
        <p:spPr>
          <a:xfrm>
            <a:off x="932651" y="2506947"/>
            <a:ext cx="6200948" cy="1384995"/>
          </a:xfrm>
          <a:prstGeom prst="rect">
            <a:avLst/>
          </a:prstGeom>
          <a:noFill/>
        </p:spPr>
        <p:txBody>
          <a:bodyPr wrap="square" lIns="91440" tIns="45720" rIns="91440" bIns="45720" anchor="t">
            <a:spAutoFit/>
          </a:bodyPr>
          <a:lstStyle/>
          <a:p>
            <a:r>
              <a:rPr lang="en-US" sz="2800" b="1">
                <a:solidFill>
                  <a:srgbClr val="C00000"/>
                </a:solidFill>
                <a:latin typeface="Corbel"/>
              </a:rPr>
              <a:t>When was the last time you modified your instruction based on classroom observations or data?</a:t>
            </a:r>
          </a:p>
        </p:txBody>
      </p:sp>
    </p:spTree>
    <p:extLst>
      <p:ext uri="{BB962C8B-B14F-4D97-AF65-F5344CB8AC3E}">
        <p14:creationId xmlns:p14="http://schemas.microsoft.com/office/powerpoint/2010/main" val="3140402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C0B7-1F0E-BFA6-7F89-D3325F029CFB}"/>
              </a:ext>
            </a:extLst>
          </p:cNvPr>
          <p:cNvSpPr>
            <a:spLocks noGrp="1"/>
          </p:cNvSpPr>
          <p:nvPr>
            <p:ph type="title"/>
          </p:nvPr>
        </p:nvSpPr>
        <p:spPr/>
        <p:txBody>
          <a:bodyPr vert="horz" lIns="91440" tIns="45720" rIns="91440" bIns="45720" rtlCol="0" anchor="ctr">
            <a:normAutofit/>
          </a:bodyPr>
          <a:lstStyle/>
          <a:p>
            <a:r>
              <a:rPr lang="en-US" b="1" spc="-150">
                <a:solidFill>
                  <a:schemeClr val="tx1">
                    <a:lumMod val="75000"/>
                    <a:lumOff val="25000"/>
                  </a:schemeClr>
                </a:solidFill>
                <a:latin typeface="Corbel"/>
                <a:cs typeface="Calibri"/>
              </a:rPr>
              <a:t>Blue Evaluation </a:t>
            </a:r>
          </a:p>
        </p:txBody>
      </p:sp>
      <p:sp>
        <p:nvSpPr>
          <p:cNvPr id="4" name="Rectangle 3">
            <a:extLst>
              <a:ext uri="{FF2B5EF4-FFF2-40B4-BE49-F238E27FC236}">
                <a16:creationId xmlns:a16="http://schemas.microsoft.com/office/drawing/2014/main" id="{6B880660-238B-F001-BFE6-CC4B9F71B127}"/>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Rectangle 5">
            <a:extLst>
              <a:ext uri="{FF2B5EF4-FFF2-40B4-BE49-F238E27FC236}">
                <a16:creationId xmlns:a16="http://schemas.microsoft.com/office/drawing/2014/main" id="{F135CA50-C9CB-11DA-077A-216FB20E3FF8}"/>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7" name="TextBox 6">
            <a:extLst>
              <a:ext uri="{FF2B5EF4-FFF2-40B4-BE49-F238E27FC236}">
                <a16:creationId xmlns:a16="http://schemas.microsoft.com/office/drawing/2014/main" id="{865E8C9A-13C3-7A61-B883-232B7A8DE37F}"/>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pic>
        <p:nvPicPr>
          <p:cNvPr id="3" name="Picture 2" descr="A screenshot of a graph&#10;&#10;Description automatically generated">
            <a:extLst>
              <a:ext uri="{FF2B5EF4-FFF2-40B4-BE49-F238E27FC236}">
                <a16:creationId xmlns:a16="http://schemas.microsoft.com/office/drawing/2014/main" id="{B6BD2364-86AE-EB76-2A19-B002DC079315}"/>
              </a:ext>
            </a:extLst>
          </p:cNvPr>
          <p:cNvPicPr>
            <a:picLocks noChangeAspect="1"/>
          </p:cNvPicPr>
          <p:nvPr/>
        </p:nvPicPr>
        <p:blipFill>
          <a:blip r:embed="rId4"/>
          <a:stretch>
            <a:fillRect/>
          </a:stretch>
        </p:blipFill>
        <p:spPr>
          <a:xfrm>
            <a:off x="933718" y="1690688"/>
            <a:ext cx="9867900" cy="4715255"/>
          </a:xfrm>
          <a:prstGeom prst="rect">
            <a:avLst/>
          </a:prstGeom>
        </p:spPr>
      </p:pic>
    </p:spTree>
    <p:extLst>
      <p:ext uri="{BB962C8B-B14F-4D97-AF65-F5344CB8AC3E}">
        <p14:creationId xmlns:p14="http://schemas.microsoft.com/office/powerpoint/2010/main" val="3609888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560D-0745-E188-0B4B-9C150A90F0F6}"/>
              </a:ext>
            </a:extLst>
          </p:cNvPr>
          <p:cNvSpPr>
            <a:spLocks noGrp="1"/>
          </p:cNvSpPr>
          <p:nvPr>
            <p:ph type="title"/>
          </p:nvPr>
        </p:nvSpPr>
        <p:spPr/>
        <p:txBody>
          <a:bodyPr/>
          <a:lstStyle/>
          <a:p>
            <a:r>
              <a:rPr lang="en-US" b="1" spc="-150">
                <a:solidFill>
                  <a:schemeClr val="tx1">
                    <a:lumMod val="75000"/>
                    <a:lumOff val="25000"/>
                  </a:schemeClr>
                </a:solidFill>
                <a:latin typeface="Corbel"/>
                <a:cs typeface="Calibri"/>
              </a:rPr>
              <a:t>AI Use for Teacher Reflection</a:t>
            </a:r>
            <a:endParaRPr lang="en-US"/>
          </a:p>
        </p:txBody>
      </p:sp>
      <p:sp>
        <p:nvSpPr>
          <p:cNvPr id="4" name="Rectangle 3">
            <a:extLst>
              <a:ext uri="{FF2B5EF4-FFF2-40B4-BE49-F238E27FC236}">
                <a16:creationId xmlns:a16="http://schemas.microsoft.com/office/drawing/2014/main" id="{56A2C8BC-5E98-99C2-7D4B-A742F45097DE}"/>
              </a:ext>
            </a:extLst>
          </p:cNvPr>
          <p:cNvSpPr/>
          <p:nvPr/>
        </p:nvSpPr>
        <p:spPr>
          <a:xfrm>
            <a:off x="933718" y="1356110"/>
            <a:ext cx="365294" cy="4571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92AAE2AA-A119-0ABA-68E6-B9D55BBD04E3}"/>
              </a:ext>
            </a:extLst>
          </p:cNvPr>
          <p:cNvSpPr/>
          <p:nvPr/>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6" name="TextBox 5">
            <a:extLst>
              <a:ext uri="{FF2B5EF4-FFF2-40B4-BE49-F238E27FC236}">
                <a16:creationId xmlns:a16="http://schemas.microsoft.com/office/drawing/2014/main" id="{340C3D7D-3064-1AF5-0F39-22B40FC69FE1}"/>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9" name="TextBox 8">
            <a:extLst>
              <a:ext uri="{FF2B5EF4-FFF2-40B4-BE49-F238E27FC236}">
                <a16:creationId xmlns:a16="http://schemas.microsoft.com/office/drawing/2014/main" id="{3C313479-907C-789A-C9C4-018BDA28CC01}"/>
              </a:ext>
            </a:extLst>
          </p:cNvPr>
          <p:cNvSpPr txBox="1"/>
          <p:nvPr/>
        </p:nvSpPr>
        <p:spPr>
          <a:xfrm>
            <a:off x="2527219" y="2544564"/>
            <a:ext cx="7387044" cy="2677656"/>
          </a:xfrm>
          <a:prstGeom prst="rect">
            <a:avLst/>
          </a:prstGeom>
          <a:noFill/>
        </p:spPr>
        <p:txBody>
          <a:bodyPr wrap="square" lIns="91440" tIns="45720" rIns="91440" bIns="45720" anchor="t">
            <a:spAutoFit/>
          </a:bodyPr>
          <a:lstStyle/>
          <a:p>
            <a:r>
              <a:rPr lang="en-US" sz="2800" b="1">
                <a:solidFill>
                  <a:srgbClr val="C00000"/>
                </a:solidFill>
                <a:latin typeface="Corbel"/>
              </a:rPr>
              <a:t>We do not learn from experience. We learn from reflection on experience.</a:t>
            </a:r>
            <a:endParaRPr lang="en-US" sz="2800" b="1">
              <a:solidFill>
                <a:srgbClr val="C00000"/>
              </a:solidFill>
              <a:highlight>
                <a:srgbClr val="FFFF00"/>
              </a:highlight>
              <a:latin typeface="Corbel" panose="020B0503020204020204" pitchFamily="34" charset="0"/>
            </a:endParaRPr>
          </a:p>
          <a:p>
            <a:endParaRPr lang="en-US" sz="2800" b="1">
              <a:solidFill>
                <a:srgbClr val="C00000"/>
              </a:solidFill>
              <a:latin typeface="Corbel" panose="020B0503020204020204" pitchFamily="34" charset="0"/>
            </a:endParaRPr>
          </a:p>
          <a:p>
            <a:r>
              <a:rPr lang="en-US" sz="2800" b="1" i="1">
                <a:solidFill>
                  <a:srgbClr val="C00000"/>
                </a:solidFill>
              </a:rPr>
              <a:t> </a:t>
            </a:r>
          </a:p>
          <a:p>
            <a:pPr algn="r"/>
            <a:r>
              <a:rPr lang="en-US" sz="2800" i="1"/>
              <a:t>– John Dewey</a:t>
            </a:r>
          </a:p>
          <a:p>
            <a:pPr algn="r"/>
            <a:endParaRPr lang="en-US" sz="2800"/>
          </a:p>
        </p:txBody>
      </p:sp>
      <p:sp>
        <p:nvSpPr>
          <p:cNvPr id="10" name="Title 1">
            <a:extLst>
              <a:ext uri="{FF2B5EF4-FFF2-40B4-BE49-F238E27FC236}">
                <a16:creationId xmlns:a16="http://schemas.microsoft.com/office/drawing/2014/main" id="{B6988A60-D854-CD6A-204A-F88EB69AFA5F}"/>
              </a:ext>
            </a:extLst>
          </p:cNvPr>
          <p:cNvSpPr txBox="1">
            <a:spLocks/>
          </p:cNvSpPr>
          <p:nvPr/>
        </p:nvSpPr>
        <p:spPr>
          <a:xfrm>
            <a:off x="1342077" y="2357388"/>
            <a:ext cx="1365505" cy="1325563"/>
          </a:xfrm>
          <a:prstGeom prst="rect">
            <a:avLst/>
          </a:prstGeom>
        </p:spPr>
        <p:txBody>
          <a:bodyPr lIns="0" r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600" b="1" spc="-150">
                <a:solidFill>
                  <a:schemeClr val="bg2">
                    <a:lumMod val="90000"/>
                  </a:schemeClr>
                </a:solidFill>
                <a:latin typeface="Georgia" panose="02040502050405020303" pitchFamily="18" charset="0"/>
                <a:cs typeface="Calibri" panose="020F0502020204030204" pitchFamily="34" charset="0"/>
              </a:rPr>
              <a:t>“</a:t>
            </a:r>
          </a:p>
        </p:txBody>
      </p:sp>
    </p:spTree>
    <p:extLst>
      <p:ext uri="{BB962C8B-B14F-4D97-AF65-F5344CB8AC3E}">
        <p14:creationId xmlns:p14="http://schemas.microsoft.com/office/powerpoint/2010/main" val="137482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560D-0745-E188-0B4B-9C150A90F0F6}"/>
              </a:ext>
            </a:extLst>
          </p:cNvPr>
          <p:cNvSpPr>
            <a:spLocks noGrp="1"/>
          </p:cNvSpPr>
          <p:nvPr>
            <p:ph type="title"/>
          </p:nvPr>
        </p:nvSpPr>
        <p:spPr/>
        <p:txBody>
          <a:bodyPr/>
          <a:lstStyle/>
          <a:p>
            <a:r>
              <a:rPr lang="en-US" b="1" i="1" spc="-150" err="1">
                <a:solidFill>
                  <a:schemeClr val="tx1">
                    <a:lumMod val="75000"/>
                    <a:lumOff val="25000"/>
                  </a:schemeClr>
                </a:solidFill>
                <a:latin typeface="Corbel"/>
                <a:cs typeface="Calibri"/>
              </a:rPr>
              <a:t>TeachFX</a:t>
            </a:r>
            <a:endParaRPr lang="en-US" i="1">
              <a:solidFill>
                <a:schemeClr val="tx1">
                  <a:lumMod val="75000"/>
                  <a:lumOff val="25000"/>
                </a:schemeClr>
              </a:solidFill>
            </a:endParaRPr>
          </a:p>
        </p:txBody>
      </p:sp>
      <p:sp>
        <p:nvSpPr>
          <p:cNvPr id="4" name="Rectangle 3">
            <a:extLst>
              <a:ext uri="{FF2B5EF4-FFF2-40B4-BE49-F238E27FC236}">
                <a16:creationId xmlns:a16="http://schemas.microsoft.com/office/drawing/2014/main" id="{56A2C8BC-5E98-99C2-7D4B-A742F45097DE}"/>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92AAE2AA-A119-0ABA-68E6-B9D55BBD04E3}"/>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6" name="TextBox 5">
            <a:extLst>
              <a:ext uri="{FF2B5EF4-FFF2-40B4-BE49-F238E27FC236}">
                <a16:creationId xmlns:a16="http://schemas.microsoft.com/office/drawing/2014/main" id="{340C3D7D-3064-1AF5-0F39-22B40FC69FE1}"/>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8" name="Subtitle 2">
            <a:extLst>
              <a:ext uri="{FF2B5EF4-FFF2-40B4-BE49-F238E27FC236}">
                <a16:creationId xmlns:a16="http://schemas.microsoft.com/office/drawing/2014/main" id="{9CE2A928-8FD4-F537-0B52-AEAE13A6BC94}"/>
              </a:ext>
            </a:extLst>
          </p:cNvPr>
          <p:cNvSpPr txBox="1">
            <a:spLocks/>
          </p:cNvSpPr>
          <p:nvPr/>
        </p:nvSpPr>
        <p:spPr>
          <a:xfrm>
            <a:off x="933717" y="1887137"/>
            <a:ext cx="9385939" cy="3088973"/>
          </a:xfrm>
          <a:prstGeom prst="rect">
            <a:avLst/>
          </a:prstGeom>
        </p:spPr>
        <p:txBody>
          <a:bodyPr vert="horz" lIns="0" tIns="45720" rIns="91440" bIns="45720" numCol="1" spcCol="36576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tabLst>
                <a:tab pos="457200" algn="l"/>
              </a:tabLst>
            </a:pPr>
            <a:r>
              <a:rPr lang="en-US" i="1" err="1">
                <a:latin typeface="Corbel"/>
                <a:ea typeface="+mj-ea"/>
                <a:cs typeface="Arial"/>
              </a:rPr>
              <a:t>TeachFX</a:t>
            </a:r>
            <a:r>
              <a:rPr lang="en-US">
                <a:latin typeface="Corbel"/>
                <a:ea typeface="+mj-ea"/>
                <a:cs typeface="Arial"/>
              </a:rPr>
              <a:t> provides AI-powered instructional feedback that helps teachers facilitate meaningful student discourse.</a:t>
            </a:r>
          </a:p>
          <a:p>
            <a:br>
              <a:rPr lang="en-US" sz="1400">
                <a:effectLst/>
              </a:rPr>
            </a:br>
            <a:endParaRPr lang="en-US" sz="1400">
              <a:effectLst/>
            </a:endParaRPr>
          </a:p>
        </p:txBody>
      </p:sp>
      <p:pic>
        <p:nvPicPr>
          <p:cNvPr id="11" name="Picture 10" descr="A close-up of a sign&#10;&#10;Description automatically generated">
            <a:extLst>
              <a:ext uri="{FF2B5EF4-FFF2-40B4-BE49-F238E27FC236}">
                <a16:creationId xmlns:a16="http://schemas.microsoft.com/office/drawing/2014/main" id="{203DDFE9-3440-4657-C8DC-6A2644E23F11}"/>
              </a:ext>
            </a:extLst>
          </p:cNvPr>
          <p:cNvPicPr>
            <a:picLocks noChangeAspect="1"/>
          </p:cNvPicPr>
          <p:nvPr/>
        </p:nvPicPr>
        <p:blipFill>
          <a:blip r:embed="rId4"/>
          <a:stretch>
            <a:fillRect/>
          </a:stretch>
        </p:blipFill>
        <p:spPr>
          <a:xfrm>
            <a:off x="933717" y="3302285"/>
            <a:ext cx="7772400" cy="2807830"/>
          </a:xfrm>
          <a:prstGeom prst="rect">
            <a:avLst/>
          </a:prstGeom>
        </p:spPr>
      </p:pic>
      <p:pic>
        <p:nvPicPr>
          <p:cNvPr id="12" name="Picture 2">
            <a:extLst>
              <a:ext uri="{FF2B5EF4-FFF2-40B4-BE49-F238E27FC236}">
                <a16:creationId xmlns:a16="http://schemas.microsoft.com/office/drawing/2014/main" id="{129B1560-9C16-CEE4-2648-6CCAAE3D21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8124" y="3481138"/>
            <a:ext cx="3367755" cy="252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2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560D-0745-E188-0B4B-9C150A90F0F6}"/>
              </a:ext>
            </a:extLst>
          </p:cNvPr>
          <p:cNvSpPr>
            <a:spLocks noGrp="1"/>
          </p:cNvSpPr>
          <p:nvPr>
            <p:ph type="title"/>
          </p:nvPr>
        </p:nvSpPr>
        <p:spPr/>
        <p:txBody>
          <a:bodyPr/>
          <a:lstStyle/>
          <a:p>
            <a:r>
              <a:rPr lang="en-US" b="1" spc="-150">
                <a:solidFill>
                  <a:schemeClr val="tx1">
                    <a:lumMod val="75000"/>
                    <a:lumOff val="25000"/>
                  </a:schemeClr>
                </a:solidFill>
                <a:latin typeface="Corbel"/>
                <a:cs typeface="Calibri"/>
              </a:rPr>
              <a:t>Academic Language Model</a:t>
            </a:r>
            <a:endParaRPr lang="en-US">
              <a:solidFill>
                <a:schemeClr val="tx1">
                  <a:lumMod val="75000"/>
                  <a:lumOff val="25000"/>
                </a:schemeClr>
              </a:solidFill>
            </a:endParaRPr>
          </a:p>
        </p:txBody>
      </p:sp>
      <p:sp>
        <p:nvSpPr>
          <p:cNvPr id="4" name="Rectangle 3">
            <a:extLst>
              <a:ext uri="{FF2B5EF4-FFF2-40B4-BE49-F238E27FC236}">
                <a16:creationId xmlns:a16="http://schemas.microsoft.com/office/drawing/2014/main" id="{56A2C8BC-5E98-99C2-7D4B-A742F45097DE}"/>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92AAE2AA-A119-0ABA-68E6-B9D55BBD04E3}"/>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6" name="TextBox 5">
            <a:extLst>
              <a:ext uri="{FF2B5EF4-FFF2-40B4-BE49-F238E27FC236}">
                <a16:creationId xmlns:a16="http://schemas.microsoft.com/office/drawing/2014/main" id="{340C3D7D-3064-1AF5-0F39-22B40FC69FE1}"/>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pic>
        <p:nvPicPr>
          <p:cNvPr id="3" name="Picture 2" descr="A blue and white rectangular box with words&#10;&#10;Description automatically generated">
            <a:extLst>
              <a:ext uri="{FF2B5EF4-FFF2-40B4-BE49-F238E27FC236}">
                <a16:creationId xmlns:a16="http://schemas.microsoft.com/office/drawing/2014/main" id="{F3D5BAAB-BF39-CF5C-9B5B-9D0F61F86015}"/>
              </a:ext>
            </a:extLst>
          </p:cNvPr>
          <p:cNvPicPr>
            <a:picLocks noChangeAspect="1"/>
          </p:cNvPicPr>
          <p:nvPr/>
        </p:nvPicPr>
        <p:blipFill rotWithShape="1">
          <a:blip r:embed="rId4"/>
          <a:srcRect l="11959" t="33730" r="9981" b="22295"/>
          <a:stretch/>
        </p:blipFill>
        <p:spPr>
          <a:xfrm>
            <a:off x="933718" y="1887137"/>
            <a:ext cx="10420082" cy="3318405"/>
          </a:xfrm>
          <a:prstGeom prst="rect">
            <a:avLst/>
          </a:prstGeom>
        </p:spPr>
      </p:pic>
    </p:spTree>
    <p:extLst>
      <p:ext uri="{BB962C8B-B14F-4D97-AF65-F5344CB8AC3E}">
        <p14:creationId xmlns:p14="http://schemas.microsoft.com/office/powerpoint/2010/main" val="592727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560D-0745-E188-0B4B-9C150A90F0F6}"/>
              </a:ext>
            </a:extLst>
          </p:cNvPr>
          <p:cNvSpPr>
            <a:spLocks noGrp="1"/>
          </p:cNvSpPr>
          <p:nvPr>
            <p:ph type="title"/>
          </p:nvPr>
        </p:nvSpPr>
        <p:spPr/>
        <p:txBody>
          <a:bodyPr/>
          <a:lstStyle/>
          <a:p>
            <a:r>
              <a:rPr lang="en-US" b="1" spc="-150">
                <a:solidFill>
                  <a:schemeClr val="tx1">
                    <a:lumMod val="75000"/>
                    <a:lumOff val="25000"/>
                  </a:schemeClr>
                </a:solidFill>
                <a:latin typeface="Corbel" panose="020B0503020204020204" pitchFamily="34" charset="0"/>
                <a:cs typeface="Calibri" panose="020F0502020204030204" pitchFamily="34" charset="0"/>
              </a:rPr>
              <a:t>Time Distribution </a:t>
            </a:r>
            <a:endParaRPr lang="en-US"/>
          </a:p>
        </p:txBody>
      </p:sp>
      <p:sp>
        <p:nvSpPr>
          <p:cNvPr id="4" name="Rectangle 3">
            <a:extLst>
              <a:ext uri="{FF2B5EF4-FFF2-40B4-BE49-F238E27FC236}">
                <a16:creationId xmlns:a16="http://schemas.microsoft.com/office/drawing/2014/main" id="{56A2C8BC-5E98-99C2-7D4B-A742F45097DE}"/>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92AAE2AA-A119-0ABA-68E6-B9D55BBD04E3}"/>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6" name="TextBox 5">
            <a:extLst>
              <a:ext uri="{FF2B5EF4-FFF2-40B4-BE49-F238E27FC236}">
                <a16:creationId xmlns:a16="http://schemas.microsoft.com/office/drawing/2014/main" id="{340C3D7D-3064-1AF5-0F39-22B40FC69FE1}"/>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pic>
        <p:nvPicPr>
          <p:cNvPr id="7" name="Picture 6" descr="A screenshot of a cell phone&#10;&#10;Description automatically generated">
            <a:extLst>
              <a:ext uri="{FF2B5EF4-FFF2-40B4-BE49-F238E27FC236}">
                <a16:creationId xmlns:a16="http://schemas.microsoft.com/office/drawing/2014/main" id="{9FE8BDA6-DA8D-E849-1E5B-5A6E33CE0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18" y="1945944"/>
            <a:ext cx="5278932" cy="4069662"/>
          </a:xfrm>
          <a:prstGeom prst="rect">
            <a:avLst/>
          </a:prstGeom>
          <a:ln>
            <a:solidFill>
              <a:schemeClr val="accent1"/>
            </a:solidFill>
          </a:ln>
        </p:spPr>
      </p:pic>
      <p:pic>
        <p:nvPicPr>
          <p:cNvPr id="8" name="Picture 7" descr="A close-up of a text&#10;&#10;Description automatically generated">
            <a:extLst>
              <a:ext uri="{FF2B5EF4-FFF2-40B4-BE49-F238E27FC236}">
                <a16:creationId xmlns:a16="http://schemas.microsoft.com/office/drawing/2014/main" id="{D61D3739-4E81-3337-5798-887F107374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908" y="1945944"/>
            <a:ext cx="4411548" cy="4069662"/>
          </a:xfrm>
          <a:prstGeom prst="rect">
            <a:avLst/>
          </a:prstGeom>
          <a:ln>
            <a:solidFill>
              <a:schemeClr val="accent1"/>
            </a:solidFill>
          </a:ln>
        </p:spPr>
      </p:pic>
    </p:spTree>
    <p:extLst>
      <p:ext uri="{BB962C8B-B14F-4D97-AF65-F5344CB8AC3E}">
        <p14:creationId xmlns:p14="http://schemas.microsoft.com/office/powerpoint/2010/main" val="3717591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560D-0745-E188-0B4B-9C150A90F0F6}"/>
              </a:ext>
            </a:extLst>
          </p:cNvPr>
          <p:cNvSpPr>
            <a:spLocks noGrp="1"/>
          </p:cNvSpPr>
          <p:nvPr>
            <p:ph type="title"/>
          </p:nvPr>
        </p:nvSpPr>
        <p:spPr/>
        <p:txBody>
          <a:bodyPr/>
          <a:lstStyle/>
          <a:p>
            <a:r>
              <a:rPr lang="en-US" b="1" spc="-150">
                <a:solidFill>
                  <a:schemeClr val="tx1">
                    <a:lumMod val="75000"/>
                    <a:lumOff val="25000"/>
                  </a:schemeClr>
                </a:solidFill>
                <a:latin typeface="Corbel" panose="020B0503020204020204" pitchFamily="34" charset="0"/>
                <a:cs typeface="Calibri" panose="020F0502020204030204" pitchFamily="34" charset="0"/>
              </a:rPr>
              <a:t>Think Time </a:t>
            </a:r>
            <a:endParaRPr lang="en-US"/>
          </a:p>
        </p:txBody>
      </p:sp>
      <p:sp>
        <p:nvSpPr>
          <p:cNvPr id="4" name="Rectangle 3">
            <a:extLst>
              <a:ext uri="{FF2B5EF4-FFF2-40B4-BE49-F238E27FC236}">
                <a16:creationId xmlns:a16="http://schemas.microsoft.com/office/drawing/2014/main" id="{56A2C8BC-5E98-99C2-7D4B-A742F45097DE}"/>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92AAE2AA-A119-0ABA-68E6-B9D55BBD04E3}"/>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6" name="TextBox 5">
            <a:extLst>
              <a:ext uri="{FF2B5EF4-FFF2-40B4-BE49-F238E27FC236}">
                <a16:creationId xmlns:a16="http://schemas.microsoft.com/office/drawing/2014/main" id="{340C3D7D-3064-1AF5-0F39-22B40FC69FE1}"/>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pic>
        <p:nvPicPr>
          <p:cNvPr id="3" name="Picture 2" descr="A screenshot of a cell phone&#10;&#10;Description automatically generated">
            <a:extLst>
              <a:ext uri="{FF2B5EF4-FFF2-40B4-BE49-F238E27FC236}">
                <a16:creationId xmlns:a16="http://schemas.microsoft.com/office/drawing/2014/main" id="{FDF3A1B3-B459-2036-8F42-AF77D2364D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79" b="12686"/>
          <a:stretch/>
        </p:blipFill>
        <p:spPr>
          <a:xfrm>
            <a:off x="691813" y="1690688"/>
            <a:ext cx="9467582" cy="2364428"/>
          </a:xfrm>
          <a:prstGeom prst="rect">
            <a:avLst/>
          </a:prstGeom>
        </p:spPr>
      </p:pic>
      <p:pic>
        <p:nvPicPr>
          <p:cNvPr id="9" name="Picture 8" descr="A screenshot of a white paper&#10;&#10;Description automatically generated">
            <a:extLst>
              <a:ext uri="{FF2B5EF4-FFF2-40B4-BE49-F238E27FC236}">
                <a16:creationId xmlns:a16="http://schemas.microsoft.com/office/drawing/2014/main" id="{3A6B5913-3A3D-C563-C4DE-32319F3A78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53" b="12211"/>
          <a:stretch/>
        </p:blipFill>
        <p:spPr>
          <a:xfrm>
            <a:off x="686987" y="4157956"/>
            <a:ext cx="9473256" cy="2223334"/>
          </a:xfrm>
          <a:prstGeom prst="rect">
            <a:avLst/>
          </a:prstGeom>
        </p:spPr>
      </p:pic>
    </p:spTree>
    <p:extLst>
      <p:ext uri="{BB962C8B-B14F-4D97-AF65-F5344CB8AC3E}">
        <p14:creationId xmlns:p14="http://schemas.microsoft.com/office/powerpoint/2010/main" val="23029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AA4601-85E5-B930-3BA4-9424440C69D2}"/>
              </a:ext>
            </a:extLst>
          </p:cNvPr>
          <p:cNvSpPr>
            <a:spLocks noGrp="1"/>
          </p:cNvSpPr>
          <p:nvPr>
            <p:ph idx="1"/>
          </p:nvPr>
        </p:nvSpPr>
        <p:spPr>
          <a:xfrm>
            <a:off x="852384" y="1133318"/>
            <a:ext cx="5954604" cy="5063095"/>
          </a:xfrm>
        </p:spPr>
        <p:txBody>
          <a:bodyPr vert="horz" lIns="91440" tIns="45720" rIns="91440" bIns="45720" rtlCol="0" anchor="t">
            <a:normAutofit/>
          </a:bodyPr>
          <a:lstStyle/>
          <a:p>
            <a:endParaRPr lang="en-US"/>
          </a:p>
          <a:p>
            <a:r>
              <a:rPr lang="en-US" sz="2400">
                <a:latin typeface="Corbel"/>
                <a:ea typeface="+mj-ea"/>
                <a:cs typeface="Arial"/>
              </a:rPr>
              <a:t>Please keep your </a:t>
            </a:r>
            <a:r>
              <a:rPr lang="en-US" sz="2400" b="1">
                <a:latin typeface="Corbel"/>
                <a:ea typeface="+mj-ea"/>
                <a:cs typeface="Arial"/>
              </a:rPr>
              <a:t>microphones muted</a:t>
            </a:r>
            <a:r>
              <a:rPr lang="en-US" sz="2400">
                <a:latin typeface="Corbel"/>
                <a:ea typeface="+mj-ea"/>
                <a:cs typeface="Arial"/>
              </a:rPr>
              <a:t> unless you have the floor.</a:t>
            </a:r>
          </a:p>
          <a:p>
            <a:endParaRPr lang="en-US" sz="2400">
              <a:latin typeface="Corbel" panose="020B0503020204020204" pitchFamily="34" charset="0"/>
              <a:ea typeface="+mj-ea"/>
              <a:cs typeface="Arial"/>
            </a:endParaRPr>
          </a:p>
          <a:p>
            <a:r>
              <a:rPr lang="en-US" sz="2400" b="1">
                <a:latin typeface="Corbel"/>
                <a:ea typeface="+mj-ea"/>
                <a:cs typeface="Arial"/>
              </a:rPr>
              <a:t>Slides</a:t>
            </a:r>
            <a:r>
              <a:rPr lang="en-US" sz="2400">
                <a:latin typeface="Corbel"/>
                <a:ea typeface="+mj-ea"/>
                <a:cs typeface="Arial"/>
              </a:rPr>
              <a:t> are posted on the XR Lab website: </a:t>
            </a:r>
            <a:r>
              <a:rPr lang="en-US" sz="2400">
                <a:solidFill>
                  <a:srgbClr val="0070C0"/>
                </a:solidFill>
                <a:latin typeface="Corbel"/>
                <a:ea typeface="+mn-lt"/>
                <a:cs typeface="+mn-lt"/>
                <a:hlinkClick r:id="rId2">
                  <a:extLst>
                    <a:ext uri="{A12FA001-AC4F-418D-AE19-62706E023703}">
                      <ahyp:hlinkClr xmlns:ahyp="http://schemas.microsoft.com/office/drawing/2018/hyperlinkcolor" val="tx"/>
                    </a:ext>
                  </a:extLst>
                </a:hlinkClick>
              </a:rPr>
              <a:t>https://labs.wsu.edu/xrdevlab/</a:t>
            </a:r>
            <a:endParaRPr lang="en-US" sz="2400">
              <a:solidFill>
                <a:srgbClr val="0070C0"/>
              </a:solidFill>
              <a:latin typeface="Corbel"/>
              <a:ea typeface="+mn-lt"/>
              <a:cs typeface="+mn-lt"/>
              <a:hlinkClick r:id="" action="ppaction://noaction">
                <a:extLst>
                  <a:ext uri="{A12FA001-AC4F-418D-AE19-62706E023703}">
                    <ahyp:hlinkClr xmlns:ahyp="http://schemas.microsoft.com/office/drawing/2018/hyperlinkcolor" val="tx"/>
                  </a:ext>
                </a:extLst>
              </a:hlinkClick>
            </a:endParaRPr>
          </a:p>
          <a:p>
            <a:endParaRPr lang="en-US" sz="2400">
              <a:latin typeface="Corbel" panose="020B0503020204020204" pitchFamily="34" charset="0"/>
              <a:ea typeface="+mj-ea"/>
              <a:cs typeface="Arial"/>
            </a:endParaRPr>
          </a:p>
          <a:p>
            <a:pPr marL="0" indent="0">
              <a:buNone/>
            </a:pPr>
            <a:r>
              <a:rPr lang="en-US" sz="1800">
                <a:ea typeface="+mn-lt"/>
                <a:cs typeface="+mn-lt"/>
              </a:rPr>
              <a:t> </a:t>
            </a:r>
            <a:endParaRPr lang="en-US" sz="1800">
              <a:solidFill>
                <a:srgbClr val="000000"/>
              </a:solidFill>
              <a:ea typeface="+mn-lt"/>
              <a:cs typeface="+mn-lt"/>
            </a:endParaRPr>
          </a:p>
          <a:p>
            <a:pPr marL="0" indent="0">
              <a:buNone/>
            </a:pPr>
            <a:r>
              <a:rPr lang="en-US" sz="1800" b="1">
                <a:solidFill>
                  <a:srgbClr val="0070C0"/>
                </a:solidFill>
                <a:ea typeface="+mn-lt"/>
                <a:cs typeface="+mn-lt"/>
              </a:rPr>
              <a:t>    </a:t>
            </a:r>
            <a:endParaRPr lang="en-US" sz="1800" b="1">
              <a:solidFill>
                <a:srgbClr val="0070C0"/>
              </a:solidFill>
              <a:latin typeface="Aptos"/>
              <a:ea typeface="+mj-ea"/>
              <a:cs typeface="Arial"/>
            </a:endParaRPr>
          </a:p>
        </p:txBody>
      </p:sp>
      <p:sp>
        <p:nvSpPr>
          <p:cNvPr id="2" name="TextBox 1">
            <a:extLst>
              <a:ext uri="{FF2B5EF4-FFF2-40B4-BE49-F238E27FC236}">
                <a16:creationId xmlns:a16="http://schemas.microsoft.com/office/drawing/2014/main" id="{1BC800F3-B312-6553-A4D7-ED3A864AB3B2}"/>
              </a:ext>
            </a:extLst>
          </p:cNvPr>
          <p:cNvSpPr txBox="1"/>
          <p:nvPr/>
        </p:nvSpPr>
        <p:spPr>
          <a:xfrm>
            <a:off x="838200" y="480394"/>
            <a:ext cx="9855631" cy="769441"/>
          </a:xfrm>
          <a:prstGeom prst="rect">
            <a:avLst/>
          </a:prstGeom>
          <a:noFill/>
        </p:spPr>
        <p:txBody>
          <a:bodyPr wrap="square" lIns="91440" tIns="45720" rIns="91440" bIns="45720" rtlCol="0" anchor="t">
            <a:spAutoFit/>
          </a:bodyPr>
          <a:lstStyle/>
          <a:p>
            <a:r>
              <a:rPr lang="en-US" sz="4400" b="1" spc="-150">
                <a:solidFill>
                  <a:schemeClr val="tx1">
                    <a:lumMod val="75000"/>
                    <a:lumOff val="25000"/>
                  </a:schemeClr>
                </a:solidFill>
                <a:latin typeface="Corbel"/>
                <a:ea typeface="+mj-ea"/>
                <a:cs typeface="Calibri"/>
              </a:rPr>
              <a:t>Workshop Information and Etiquette</a:t>
            </a:r>
          </a:p>
        </p:txBody>
      </p:sp>
      <p:sp>
        <p:nvSpPr>
          <p:cNvPr id="6" name="Rectangle 5">
            <a:extLst>
              <a:ext uri="{FF2B5EF4-FFF2-40B4-BE49-F238E27FC236}">
                <a16:creationId xmlns:a16="http://schemas.microsoft.com/office/drawing/2014/main" id="{ED21D0C6-96C2-FD20-1097-C60376C76B5C}"/>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TextBox 6">
            <a:extLst>
              <a:ext uri="{FF2B5EF4-FFF2-40B4-BE49-F238E27FC236}">
                <a16:creationId xmlns:a16="http://schemas.microsoft.com/office/drawing/2014/main" id="{DEDE77D4-F4C5-1AA1-76BE-24310D1532B3}"/>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8" name="Rectangle 7">
            <a:extLst>
              <a:ext uri="{FF2B5EF4-FFF2-40B4-BE49-F238E27FC236}">
                <a16:creationId xmlns:a16="http://schemas.microsoft.com/office/drawing/2014/main" id="{8028FB08-3DCB-3098-FAED-0C21197535B8}"/>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grpSp>
        <p:nvGrpSpPr>
          <p:cNvPr id="9" name="Group 8">
            <a:extLst>
              <a:ext uri="{FF2B5EF4-FFF2-40B4-BE49-F238E27FC236}">
                <a16:creationId xmlns:a16="http://schemas.microsoft.com/office/drawing/2014/main" id="{986B93FB-38F4-8A83-D3EA-B75A820778C0}"/>
              </a:ext>
            </a:extLst>
          </p:cNvPr>
          <p:cNvGrpSpPr/>
          <p:nvPr/>
        </p:nvGrpSpPr>
        <p:grpSpPr>
          <a:xfrm>
            <a:off x="8122276" y="1710609"/>
            <a:ext cx="2892724" cy="4475671"/>
            <a:chOff x="8122276" y="1710609"/>
            <a:chExt cx="2892724" cy="4475671"/>
          </a:xfrm>
        </p:grpSpPr>
        <p:pic>
          <p:nvPicPr>
            <p:cNvPr id="4" name="Picture 3" descr="Retro microphone">
              <a:extLst>
                <a:ext uri="{FF2B5EF4-FFF2-40B4-BE49-F238E27FC236}">
                  <a16:creationId xmlns:a16="http://schemas.microsoft.com/office/drawing/2014/main" id="{662EC452-BCE3-ED77-547A-E8CF142C60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23" b="92735" l="9963" r="89984">
                          <a14:foregroundMark x1="49760" y1="25659" x2="49760" y2="25659"/>
                          <a14:foregroundMark x1="49760" y1="30876" x2="49760" y2="30876"/>
                          <a14:foregroundMark x1="54487" y1="31891" x2="54487" y2="31891"/>
                          <a14:foregroundMark x1="56731" y1="27244" x2="56731" y2="27244"/>
                          <a14:foregroundMark x1="56944" y1="21741" x2="56944" y2="21741"/>
                          <a14:foregroundMark x1="57853" y1="17112" x2="57853" y2="17112"/>
                          <a14:foregroundMark x1="67708" y1="37963" x2="67708" y2="37963"/>
                          <a14:foregroundMark x1="67254" y1="35078" x2="66587" y2="41453"/>
                          <a14:foregroundMark x1="67041" y1="41311" x2="65251" y2="48113"/>
                          <a14:foregroundMark x1="65465" y1="48700" x2="60310" y2="54630"/>
                          <a14:foregroundMark x1="47516" y1="59847" x2="47516" y2="59847"/>
                          <a14:foregroundMark x1="47089" y1="60719" x2="46848" y2="70726"/>
                          <a14:foregroundMark x1="49546" y1="66364" x2="49332" y2="71154"/>
                          <a14:foregroundMark x1="19284" y1="82461" x2="19284" y2="82461"/>
                          <a14:foregroundMark x1="28018" y1="82746" x2="22196" y2="81446"/>
                          <a14:foregroundMark x1="71955" y1="84046" x2="69284" y2="79558"/>
                          <a14:foregroundMark x1="75775" y1="81588" x2="75775" y2="81588"/>
                          <a14:foregroundMark x1="67254" y1="19427" x2="67468" y2="27101"/>
                          <a14:foregroundMark x1="38328" y1="9580" x2="38328" y2="9580"/>
                          <a14:foregroundMark x1="51122" y1="8120" x2="51122" y2="8120"/>
                          <a14:foregroundMark x1="22650" y1="32764" x2="22650" y2="32764"/>
                          <a14:foregroundMark x1="23985" y1="27689" x2="23985" y2="27689"/>
                          <a14:foregroundMark x1="29808" y1="22756" x2="26015" y2="22756"/>
                          <a14:foregroundMark x1="26896" y1="27831" x2="23985" y2="27831"/>
                          <a14:foregroundMark x1="24653" y1="33618" x2="22196" y2="32764"/>
                          <a14:foregroundMark x1="23825" y1="27261" x2="23264" y2="28116"/>
                          <a14:foregroundMark x1="22062" y1="29327" x2="22062" y2="29327"/>
                          <a14:foregroundMark x1="21181" y1="34063" x2="21181" y2="34063"/>
                          <a14:foregroundMark x1="24573" y1="24003" x2="24573" y2="24003"/>
                          <a14:foregroundMark x1="23718" y1="25267" x2="23718" y2="25267"/>
                          <a14:foregroundMark x1="21955" y1="30164" x2="21955" y2="30164"/>
                          <a14:foregroundMark x1="27885" y1="18394" x2="27885" y2="18394"/>
                          <a14:foregroundMark x1="25561" y1="20531" x2="25561" y2="20531"/>
                          <a14:foregroundMark x1="29968" y1="17895" x2="28312" y2="18109"/>
                          <a14:foregroundMark x1="26549" y1="19106" x2="26549" y2="19106"/>
                          <a14:foregroundMark x1="29514" y1="13853" x2="29514" y2="13853"/>
                          <a14:foregroundMark x1="31384" y1="13853" x2="29087" y2="14779"/>
                          <a14:foregroundMark x1="39850" y1="8814" x2="39850" y2="8814"/>
                          <a14:foregroundMark x1="43029" y1="7265" x2="41266" y2="7532"/>
                          <a14:foregroundMark x1="67174" y1="13782" x2="66186" y2="13212"/>
                          <a14:foregroundMark x1="65732" y1="11859" x2="65732" y2="11859"/>
                          <a14:foregroundMark x1="63649" y1="10880" x2="63649" y2="10880"/>
                          <a14:foregroundMark x1="38088" y1="9384" x2="32585" y2="11859"/>
                          <a14:foregroundMark x1="42147" y1="7532" x2="44899" y2="7123"/>
                          <a14:foregroundMark x1="46982" y1="7123" x2="49065" y2="7194"/>
                          <a14:foregroundMark x1="62660" y1="10951" x2="60924" y2="9598"/>
                          <a14:foregroundMark x1="18777" y1="85221" x2="36779" y2="88978"/>
                          <a14:foregroundMark x1="36779" y1="88978" x2="58814" y2="89548"/>
                          <a14:foregroundMark x1="58814" y1="89548" x2="75321" y2="85826"/>
                          <a14:foregroundMark x1="75321" y1="85826" x2="76709" y2="84224"/>
                          <a14:foregroundMark x1="19418" y1="89405" x2="52804" y2="92076"/>
                          <a14:foregroundMark x1="52804" y1="92076" x2="70112" y2="90901"/>
                          <a14:foregroundMark x1="70112" y1="90901" x2="78152" y2="87767"/>
                          <a14:foregroundMark x1="70566" y1="79612" x2="63114" y2="78401"/>
                          <a14:foregroundMark x1="44017" y1="77778" x2="24359" y2="79754"/>
                          <a14:foregroundMark x1="38622" y1="92735" x2="38622" y2="92735"/>
                          <a14:foregroundMark x1="76389" y1="89761" x2="76389" y2="89761"/>
                          <a14:foregroundMark x1="17548" y1="89120" x2="17548" y2="89120"/>
                          <a14:foregroundMark x1="78472" y1="88835" x2="78472" y2="88835"/>
                          <a14:foregroundMark x1="16800" y1="88408" x2="16800" y2="88408"/>
                          <a14:foregroundMark x1="67334" y1="17041" x2="67869" y2="19106"/>
                          <a14:foregroundMark x1="32505" y1="10630" x2="32505" y2="10630"/>
                          <a14:foregroundMark x1="27404" y1="15830" x2="27404" y2="15830"/>
                        </a14:backgroundRemoval>
                      </a14:imgEffect>
                    </a14:imgLayer>
                  </a14:imgProps>
                </a:ext>
              </a:extLst>
            </a:blip>
            <a:stretch>
              <a:fillRect/>
            </a:stretch>
          </p:blipFill>
          <p:spPr>
            <a:xfrm>
              <a:off x="8122276" y="1710609"/>
              <a:ext cx="2892724" cy="4475671"/>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D57F6B5D-DADD-D805-E47A-93D9CE1F001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80000">
              <a:off x="8176174" y="3212070"/>
              <a:ext cx="2784928" cy="1891430"/>
            </a:xfrm>
            <a:prstGeom prst="rect">
              <a:avLst/>
            </a:prstGeom>
          </p:spPr>
        </p:pic>
      </p:grpSp>
    </p:spTree>
    <p:extLst>
      <p:ext uri="{BB962C8B-B14F-4D97-AF65-F5344CB8AC3E}">
        <p14:creationId xmlns:p14="http://schemas.microsoft.com/office/powerpoint/2010/main" val="366318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560D-0745-E188-0B4B-9C150A90F0F6}"/>
              </a:ext>
            </a:extLst>
          </p:cNvPr>
          <p:cNvSpPr>
            <a:spLocks noGrp="1"/>
          </p:cNvSpPr>
          <p:nvPr>
            <p:ph type="title"/>
          </p:nvPr>
        </p:nvSpPr>
        <p:spPr/>
        <p:txBody>
          <a:bodyPr/>
          <a:lstStyle/>
          <a:p>
            <a:r>
              <a:rPr lang="en-US" b="1" spc="-150">
                <a:solidFill>
                  <a:schemeClr val="tx1">
                    <a:lumMod val="75000"/>
                    <a:lumOff val="25000"/>
                  </a:schemeClr>
                </a:solidFill>
                <a:latin typeface="Corbel"/>
                <a:cs typeface="Calibri"/>
              </a:rPr>
              <a:t>Building on Students’ Ideas</a:t>
            </a:r>
            <a:endParaRPr lang="en-US">
              <a:solidFill>
                <a:schemeClr val="tx1">
                  <a:lumMod val="75000"/>
                  <a:lumOff val="25000"/>
                </a:schemeClr>
              </a:solidFill>
              <a:latin typeface="Corbel"/>
              <a:cs typeface="Calibri"/>
            </a:endParaRPr>
          </a:p>
        </p:txBody>
      </p:sp>
      <p:sp>
        <p:nvSpPr>
          <p:cNvPr id="4" name="Rectangle 3">
            <a:extLst>
              <a:ext uri="{FF2B5EF4-FFF2-40B4-BE49-F238E27FC236}">
                <a16:creationId xmlns:a16="http://schemas.microsoft.com/office/drawing/2014/main" id="{56A2C8BC-5E98-99C2-7D4B-A742F45097DE}"/>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92AAE2AA-A119-0ABA-68E6-B9D55BBD04E3}"/>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6" name="TextBox 5">
            <a:extLst>
              <a:ext uri="{FF2B5EF4-FFF2-40B4-BE49-F238E27FC236}">
                <a16:creationId xmlns:a16="http://schemas.microsoft.com/office/drawing/2014/main" id="{340C3D7D-3064-1AF5-0F39-22B40FC69FE1}"/>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pic>
        <p:nvPicPr>
          <p:cNvPr id="7" name="Picture 6" descr="A screen shot of a computer&#10;&#10;Description automatically generated">
            <a:extLst>
              <a:ext uri="{FF2B5EF4-FFF2-40B4-BE49-F238E27FC236}">
                <a16:creationId xmlns:a16="http://schemas.microsoft.com/office/drawing/2014/main" id="{654F9898-18D4-609E-EBC5-8E7FA092E8FB}"/>
              </a:ext>
            </a:extLst>
          </p:cNvPr>
          <p:cNvPicPr>
            <a:picLocks noChangeAspect="1"/>
          </p:cNvPicPr>
          <p:nvPr/>
        </p:nvPicPr>
        <p:blipFill rotWithShape="1">
          <a:blip r:embed="rId4"/>
          <a:srcRect l="7257" t="27691" r="7801" b="18735"/>
          <a:stretch/>
        </p:blipFill>
        <p:spPr>
          <a:xfrm>
            <a:off x="885959" y="1890121"/>
            <a:ext cx="10420082" cy="3611769"/>
          </a:xfrm>
          <a:prstGeom prst="rect">
            <a:avLst/>
          </a:prstGeom>
        </p:spPr>
      </p:pic>
    </p:spTree>
    <p:extLst>
      <p:ext uri="{BB962C8B-B14F-4D97-AF65-F5344CB8AC3E}">
        <p14:creationId xmlns:p14="http://schemas.microsoft.com/office/powerpoint/2010/main" val="1700412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8ABF79-F3EC-0246-9BED-3803B4F6241E}"/>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pic>
        <p:nvPicPr>
          <p:cNvPr id="4" name="Picture 3" descr="A close-up of a text&#10;&#10;Description automatically generated">
            <a:extLst>
              <a:ext uri="{FF2B5EF4-FFF2-40B4-BE49-F238E27FC236}">
                <a16:creationId xmlns:a16="http://schemas.microsoft.com/office/drawing/2014/main" id="{8CAC1204-AC2C-293E-88A7-C8D17A70B5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72" b="13270"/>
          <a:stretch/>
        </p:blipFill>
        <p:spPr>
          <a:xfrm>
            <a:off x="2389029" y="2165828"/>
            <a:ext cx="7413942" cy="2145032"/>
          </a:xfrm>
          <a:prstGeom prst="rect">
            <a:avLst/>
          </a:prstGeom>
        </p:spPr>
      </p:pic>
      <p:pic>
        <p:nvPicPr>
          <p:cNvPr id="6" name="Picture 5" descr="A close-up of a text&#10;&#10;Description automatically generated">
            <a:extLst>
              <a:ext uri="{FF2B5EF4-FFF2-40B4-BE49-F238E27FC236}">
                <a16:creationId xmlns:a16="http://schemas.microsoft.com/office/drawing/2014/main" id="{2953D675-EB34-21C4-8B24-E120B2F94A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27" b="9529"/>
          <a:stretch/>
        </p:blipFill>
        <p:spPr>
          <a:xfrm>
            <a:off x="2389029" y="4419971"/>
            <a:ext cx="7413942" cy="2264845"/>
          </a:xfrm>
          <a:prstGeom prst="rect">
            <a:avLst/>
          </a:prstGeom>
        </p:spPr>
      </p:pic>
      <p:pic>
        <p:nvPicPr>
          <p:cNvPr id="9" name="Picture 8" descr="A white background with text and a red and blue line&#10;&#10;Description automatically generated with medium confidence">
            <a:extLst>
              <a:ext uri="{FF2B5EF4-FFF2-40B4-BE49-F238E27FC236}">
                <a16:creationId xmlns:a16="http://schemas.microsoft.com/office/drawing/2014/main" id="{A489EE3C-6F45-75CB-49FB-AF67448FB7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41" b="16296"/>
          <a:stretch/>
        </p:blipFill>
        <p:spPr>
          <a:xfrm>
            <a:off x="2389029" y="227918"/>
            <a:ext cx="7413942" cy="1828800"/>
          </a:xfrm>
          <a:prstGeom prst="rect">
            <a:avLst/>
          </a:prstGeom>
        </p:spPr>
      </p:pic>
      <p:sp>
        <p:nvSpPr>
          <p:cNvPr id="2" name="TextBox 1">
            <a:extLst>
              <a:ext uri="{FF2B5EF4-FFF2-40B4-BE49-F238E27FC236}">
                <a16:creationId xmlns:a16="http://schemas.microsoft.com/office/drawing/2014/main" id="{521FA1E7-C4A2-3563-CEDB-D2257768796C}"/>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Tree>
    <p:extLst>
      <p:ext uri="{BB962C8B-B14F-4D97-AF65-F5344CB8AC3E}">
        <p14:creationId xmlns:p14="http://schemas.microsoft.com/office/powerpoint/2010/main" val="3865021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560D-0745-E188-0B4B-9C150A90F0F6}"/>
              </a:ext>
            </a:extLst>
          </p:cNvPr>
          <p:cNvSpPr>
            <a:spLocks noGrp="1"/>
          </p:cNvSpPr>
          <p:nvPr>
            <p:ph type="title"/>
          </p:nvPr>
        </p:nvSpPr>
        <p:spPr/>
        <p:txBody>
          <a:bodyPr>
            <a:normAutofit/>
          </a:bodyPr>
          <a:lstStyle/>
          <a:p>
            <a:r>
              <a:rPr lang="en-US" b="1" spc="-150">
                <a:solidFill>
                  <a:schemeClr val="tx1">
                    <a:lumMod val="75000"/>
                    <a:lumOff val="25000"/>
                  </a:schemeClr>
                </a:solidFill>
                <a:latin typeface="Corbel"/>
                <a:cs typeface="Calibri"/>
              </a:rPr>
              <a:t>Report Walk-through</a:t>
            </a:r>
            <a:endParaRPr lang="en-US">
              <a:solidFill>
                <a:schemeClr val="tx1">
                  <a:lumMod val="75000"/>
                  <a:lumOff val="25000"/>
                </a:schemeClr>
              </a:solidFill>
              <a:latin typeface="Corbel"/>
              <a:cs typeface="Calibri"/>
            </a:endParaRPr>
          </a:p>
        </p:txBody>
      </p:sp>
      <p:sp>
        <p:nvSpPr>
          <p:cNvPr id="4" name="Rectangle 3">
            <a:extLst>
              <a:ext uri="{FF2B5EF4-FFF2-40B4-BE49-F238E27FC236}">
                <a16:creationId xmlns:a16="http://schemas.microsoft.com/office/drawing/2014/main" id="{56A2C8BC-5E98-99C2-7D4B-A742F45097DE}"/>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92AAE2AA-A119-0ABA-68E6-B9D55BBD04E3}"/>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6" name="TextBox 5">
            <a:extLst>
              <a:ext uri="{FF2B5EF4-FFF2-40B4-BE49-F238E27FC236}">
                <a16:creationId xmlns:a16="http://schemas.microsoft.com/office/drawing/2014/main" id="{340C3D7D-3064-1AF5-0F39-22B40FC69FE1}"/>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pic>
        <p:nvPicPr>
          <p:cNvPr id="3" name="Picture 2" descr="A screenshot of a cell phone&#10;&#10;Description automatically generated">
            <a:extLst>
              <a:ext uri="{FF2B5EF4-FFF2-40B4-BE49-F238E27FC236}">
                <a16:creationId xmlns:a16="http://schemas.microsoft.com/office/drawing/2014/main" id="{1FB2FF33-F369-5A22-BFAA-19E6542EA6E8}"/>
              </a:ext>
            </a:extLst>
          </p:cNvPr>
          <p:cNvPicPr>
            <a:picLocks noChangeAspect="1"/>
          </p:cNvPicPr>
          <p:nvPr/>
        </p:nvPicPr>
        <p:blipFill>
          <a:blip r:embed="rId4"/>
          <a:stretch>
            <a:fillRect/>
          </a:stretch>
        </p:blipFill>
        <p:spPr>
          <a:xfrm>
            <a:off x="522480" y="1887137"/>
            <a:ext cx="10420082" cy="3989250"/>
          </a:xfrm>
          <a:prstGeom prst="rect">
            <a:avLst/>
          </a:prstGeom>
        </p:spPr>
      </p:pic>
    </p:spTree>
    <p:extLst>
      <p:ext uri="{BB962C8B-B14F-4D97-AF65-F5344CB8AC3E}">
        <p14:creationId xmlns:p14="http://schemas.microsoft.com/office/powerpoint/2010/main" val="4204208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6C96B8-D1F2-CDE6-3648-8017FA133C3B}"/>
              </a:ext>
            </a:extLst>
          </p:cNvPr>
          <p:cNvSpPr txBox="1">
            <a:spLocks/>
          </p:cNvSpPr>
          <p:nvPr/>
        </p:nvSpPr>
        <p:spPr>
          <a:xfrm>
            <a:off x="1490133" y="1930081"/>
            <a:ext cx="9144000" cy="196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400" b="1" spc="-150">
              <a:solidFill>
                <a:schemeClr val="tx1">
                  <a:lumMod val="75000"/>
                  <a:lumOff val="25000"/>
                </a:schemeClr>
              </a:solidFill>
              <a:latin typeface="Corbel" panose="020B0503020204020204" pitchFamily="34" charset="0"/>
              <a:cs typeface="Calibri" panose="020F0502020204030204" pitchFamily="34" charset="0"/>
            </a:endParaRPr>
          </a:p>
        </p:txBody>
      </p:sp>
      <p:sp>
        <p:nvSpPr>
          <p:cNvPr id="5" name="Subtitle 2">
            <a:extLst>
              <a:ext uri="{FF2B5EF4-FFF2-40B4-BE49-F238E27FC236}">
                <a16:creationId xmlns:a16="http://schemas.microsoft.com/office/drawing/2014/main" id="{EB95A83A-F3C2-4D94-231F-B18F47864CB5}"/>
              </a:ext>
            </a:extLst>
          </p:cNvPr>
          <p:cNvSpPr txBox="1">
            <a:spLocks/>
          </p:cNvSpPr>
          <p:nvPr/>
        </p:nvSpPr>
        <p:spPr>
          <a:xfrm>
            <a:off x="4761876" y="342900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65000"/>
                  <a:lumOff val="35000"/>
                </a:schemeClr>
              </a:solidFill>
              <a:latin typeface="Corbel" panose="020B0503020204020204" pitchFamily="34" charset="0"/>
            </a:endParaRPr>
          </a:p>
        </p:txBody>
      </p:sp>
      <p:sp>
        <p:nvSpPr>
          <p:cNvPr id="7" name="Rectangle 6">
            <a:extLst>
              <a:ext uri="{FF2B5EF4-FFF2-40B4-BE49-F238E27FC236}">
                <a16:creationId xmlns:a16="http://schemas.microsoft.com/office/drawing/2014/main" id="{C49273C7-1A63-4EDC-9271-366D01DCDC4E}"/>
              </a:ext>
            </a:extLst>
          </p:cNvPr>
          <p:cNvSpPr/>
          <p:nvPr/>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pic>
        <p:nvPicPr>
          <p:cNvPr id="11" name="Picture 10" descr="A grey gear with a black background&#10;&#10;Description automatically generated">
            <a:extLst>
              <a:ext uri="{FF2B5EF4-FFF2-40B4-BE49-F238E27FC236}">
                <a16:creationId xmlns:a16="http://schemas.microsoft.com/office/drawing/2014/main" id="{96377650-5D9E-FDB4-8DC4-47B22CB43E11}"/>
              </a:ext>
            </a:extLst>
          </p:cNvPr>
          <p:cNvPicPr>
            <a:picLocks noChangeAspect="1"/>
          </p:cNvPicPr>
          <p:nvPr/>
        </p:nvPicPr>
        <p:blipFill>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37510" y="1631570"/>
            <a:ext cx="3951204" cy="4130805"/>
          </a:xfrm>
          <a:prstGeom prst="rect">
            <a:avLst/>
          </a:prstGeom>
        </p:spPr>
      </p:pic>
      <p:sp>
        <p:nvSpPr>
          <p:cNvPr id="14" name="Rectangle 13">
            <a:extLst>
              <a:ext uri="{FF2B5EF4-FFF2-40B4-BE49-F238E27FC236}">
                <a16:creationId xmlns:a16="http://schemas.microsoft.com/office/drawing/2014/main" id="{D6452623-1019-663B-6670-F6D0E34581A7}"/>
              </a:ext>
            </a:extLst>
          </p:cNvPr>
          <p:cNvSpPr/>
          <p:nvPr/>
        </p:nvSpPr>
        <p:spPr>
          <a:xfrm>
            <a:off x="6786880" y="757281"/>
            <a:ext cx="2276347" cy="332232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03E11B2-208E-8D8A-FD7D-F19ECCFA6AB2}"/>
              </a:ext>
            </a:extLst>
          </p:cNvPr>
          <p:cNvSpPr txBox="1">
            <a:spLocks/>
          </p:cNvSpPr>
          <p:nvPr/>
        </p:nvSpPr>
        <p:spPr>
          <a:xfrm>
            <a:off x="1608995" y="2656194"/>
            <a:ext cx="7724881" cy="1545612"/>
          </a:xfrm>
          <a:prstGeom prst="rect">
            <a:avLst/>
          </a:prstGeom>
        </p:spPr>
        <p:txBody>
          <a:bodyPr lIns="0" r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spc="-150">
                <a:solidFill>
                  <a:srgbClr val="9E0605"/>
                </a:solidFill>
                <a:latin typeface="Corbel" panose="020B0503020204020204" pitchFamily="34" charset="0"/>
                <a:cs typeface="Calibri" panose="020F0502020204030204" pitchFamily="34" charset="0"/>
              </a:rPr>
              <a:t>Demonstration</a:t>
            </a:r>
          </a:p>
        </p:txBody>
      </p:sp>
    </p:spTree>
    <p:extLst>
      <p:ext uri="{BB962C8B-B14F-4D97-AF65-F5344CB8AC3E}">
        <p14:creationId xmlns:p14="http://schemas.microsoft.com/office/powerpoint/2010/main" val="4286789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560D-0745-E188-0B4B-9C150A90F0F6}"/>
              </a:ext>
            </a:extLst>
          </p:cNvPr>
          <p:cNvSpPr>
            <a:spLocks noGrp="1"/>
          </p:cNvSpPr>
          <p:nvPr>
            <p:ph type="title"/>
          </p:nvPr>
        </p:nvSpPr>
        <p:spPr/>
        <p:txBody>
          <a:bodyPr>
            <a:normAutofit/>
          </a:bodyPr>
          <a:lstStyle/>
          <a:p>
            <a:r>
              <a:rPr lang="en-US" b="1" spc="-150">
                <a:solidFill>
                  <a:schemeClr val="tx1">
                    <a:lumMod val="75000"/>
                    <a:lumOff val="25000"/>
                  </a:schemeClr>
                </a:solidFill>
                <a:latin typeface="Corbel" panose="020B0503020204020204" pitchFamily="34" charset="0"/>
                <a:cs typeface="Calibri" panose="020F0502020204030204" pitchFamily="34" charset="0"/>
              </a:rPr>
              <a:t>Affordances</a:t>
            </a:r>
            <a:endParaRPr lang="en-US"/>
          </a:p>
        </p:txBody>
      </p:sp>
      <p:sp>
        <p:nvSpPr>
          <p:cNvPr id="4" name="Rectangle 3">
            <a:extLst>
              <a:ext uri="{FF2B5EF4-FFF2-40B4-BE49-F238E27FC236}">
                <a16:creationId xmlns:a16="http://schemas.microsoft.com/office/drawing/2014/main" id="{56A2C8BC-5E98-99C2-7D4B-A742F45097DE}"/>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92AAE2AA-A119-0ABA-68E6-B9D55BBD04E3}"/>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6" name="TextBox 5">
            <a:extLst>
              <a:ext uri="{FF2B5EF4-FFF2-40B4-BE49-F238E27FC236}">
                <a16:creationId xmlns:a16="http://schemas.microsoft.com/office/drawing/2014/main" id="{340C3D7D-3064-1AF5-0F39-22B40FC69FE1}"/>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graphicFrame>
        <p:nvGraphicFramePr>
          <p:cNvPr id="7" name="Diagram 6">
            <a:extLst>
              <a:ext uri="{FF2B5EF4-FFF2-40B4-BE49-F238E27FC236}">
                <a16:creationId xmlns:a16="http://schemas.microsoft.com/office/drawing/2014/main" id="{D051C52D-540B-63B2-41EC-4C7BA7323629}"/>
              </a:ext>
            </a:extLst>
          </p:cNvPr>
          <p:cNvGraphicFramePr/>
          <p:nvPr/>
        </p:nvGraphicFramePr>
        <p:xfrm>
          <a:off x="933718" y="1732210"/>
          <a:ext cx="9805416" cy="4108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0791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AAE2AA-A119-0ABA-68E6-B9D55BBD04E3}"/>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6" name="TextBox 5">
            <a:extLst>
              <a:ext uri="{FF2B5EF4-FFF2-40B4-BE49-F238E27FC236}">
                <a16:creationId xmlns:a16="http://schemas.microsoft.com/office/drawing/2014/main" id="{340C3D7D-3064-1AF5-0F39-22B40FC69FE1}"/>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pic>
        <p:nvPicPr>
          <p:cNvPr id="9" name="Content Placeholder 4" descr="A graph on a newspaper&#10;&#10;Description automatically generated">
            <a:extLst>
              <a:ext uri="{FF2B5EF4-FFF2-40B4-BE49-F238E27FC236}">
                <a16:creationId xmlns:a16="http://schemas.microsoft.com/office/drawing/2014/main" id="{7D754506-F281-940C-2A60-B66F94808CB3}"/>
              </a:ext>
            </a:extLst>
          </p:cNvPr>
          <p:cNvPicPr>
            <a:picLocks noGrp="1" noChangeAspect="1"/>
          </p:cNvPicPr>
          <p:nvPr>
            <p:ph idx="1"/>
          </p:nvPr>
        </p:nvPicPr>
        <p:blipFill rotWithShape="1">
          <a:blip r:embed="rId4"/>
          <a:srcRect r="1779" b="1"/>
          <a:stretch/>
        </p:blipFill>
        <p:spPr>
          <a:xfrm>
            <a:off x="911126" y="751176"/>
            <a:ext cx="10369747" cy="5832993"/>
          </a:xfrm>
          <a:prstGeom prst="rect">
            <a:avLst/>
          </a:prstGeom>
        </p:spPr>
      </p:pic>
    </p:spTree>
    <p:extLst>
      <p:ext uri="{BB962C8B-B14F-4D97-AF65-F5344CB8AC3E}">
        <p14:creationId xmlns:p14="http://schemas.microsoft.com/office/powerpoint/2010/main" val="525342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6C96B8-D1F2-CDE6-3648-8017FA133C3B}"/>
              </a:ext>
            </a:extLst>
          </p:cNvPr>
          <p:cNvSpPr txBox="1">
            <a:spLocks/>
          </p:cNvSpPr>
          <p:nvPr/>
        </p:nvSpPr>
        <p:spPr>
          <a:xfrm>
            <a:off x="1490133" y="1930081"/>
            <a:ext cx="9144000" cy="196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400" b="1" spc="-150">
              <a:solidFill>
                <a:schemeClr val="tx1">
                  <a:lumMod val="75000"/>
                  <a:lumOff val="25000"/>
                </a:schemeClr>
              </a:solidFill>
              <a:latin typeface="Corbel" panose="020B0503020204020204" pitchFamily="34" charset="0"/>
              <a:cs typeface="Calibri" panose="020F0502020204030204" pitchFamily="34" charset="0"/>
            </a:endParaRPr>
          </a:p>
        </p:txBody>
      </p:sp>
      <p:sp>
        <p:nvSpPr>
          <p:cNvPr id="5" name="Subtitle 2">
            <a:extLst>
              <a:ext uri="{FF2B5EF4-FFF2-40B4-BE49-F238E27FC236}">
                <a16:creationId xmlns:a16="http://schemas.microsoft.com/office/drawing/2014/main" id="{EB95A83A-F3C2-4D94-231F-B18F47864CB5}"/>
              </a:ext>
            </a:extLst>
          </p:cNvPr>
          <p:cNvSpPr txBox="1">
            <a:spLocks/>
          </p:cNvSpPr>
          <p:nvPr/>
        </p:nvSpPr>
        <p:spPr>
          <a:xfrm>
            <a:off x="4761876" y="342900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65000"/>
                  <a:lumOff val="35000"/>
                </a:schemeClr>
              </a:solidFill>
              <a:latin typeface="Corbel" panose="020B0503020204020204" pitchFamily="34" charset="0"/>
            </a:endParaRPr>
          </a:p>
        </p:txBody>
      </p:sp>
      <p:sp>
        <p:nvSpPr>
          <p:cNvPr id="7" name="Rectangle 6">
            <a:extLst>
              <a:ext uri="{FF2B5EF4-FFF2-40B4-BE49-F238E27FC236}">
                <a16:creationId xmlns:a16="http://schemas.microsoft.com/office/drawing/2014/main" id="{C49273C7-1A63-4EDC-9271-366D01DCDC4E}"/>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3" name="TextBox 2">
            <a:extLst>
              <a:ext uri="{FF2B5EF4-FFF2-40B4-BE49-F238E27FC236}">
                <a16:creationId xmlns:a16="http://schemas.microsoft.com/office/drawing/2014/main" id="{D7CC3966-E596-BDD6-D1A2-15BACC6D5520}"/>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6" name="Title 1">
            <a:extLst>
              <a:ext uri="{FF2B5EF4-FFF2-40B4-BE49-F238E27FC236}">
                <a16:creationId xmlns:a16="http://schemas.microsoft.com/office/drawing/2014/main" id="{CC214C8B-672F-EE97-7248-D5AEBEEC9887}"/>
              </a:ext>
            </a:extLst>
          </p:cNvPr>
          <p:cNvSpPr>
            <a:spLocks noGrp="1"/>
          </p:cNvSpPr>
          <p:nvPr>
            <p:ph type="title"/>
          </p:nvPr>
        </p:nvSpPr>
        <p:spPr>
          <a:xfrm>
            <a:off x="838200" y="288164"/>
            <a:ext cx="10515600" cy="1325563"/>
          </a:xfrm>
        </p:spPr>
        <p:txBody>
          <a:bodyPr/>
          <a:lstStyle/>
          <a:p>
            <a:r>
              <a:rPr lang="en-US" b="1" spc="-150">
                <a:solidFill>
                  <a:schemeClr val="tx1">
                    <a:lumMod val="75000"/>
                    <a:lumOff val="25000"/>
                  </a:schemeClr>
                </a:solidFill>
                <a:latin typeface="Corbel"/>
                <a:cs typeface="Calibri"/>
              </a:rPr>
              <a:t>Discussion</a:t>
            </a:r>
          </a:p>
        </p:txBody>
      </p:sp>
      <p:sp>
        <p:nvSpPr>
          <p:cNvPr id="9" name="Rectangle 8">
            <a:extLst>
              <a:ext uri="{FF2B5EF4-FFF2-40B4-BE49-F238E27FC236}">
                <a16:creationId xmlns:a16="http://schemas.microsoft.com/office/drawing/2014/main" id="{AF2E79DD-BD65-ACB3-9739-F1C91BBEFE41}"/>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Content Placeholder 2">
            <a:extLst>
              <a:ext uri="{FF2B5EF4-FFF2-40B4-BE49-F238E27FC236}">
                <a16:creationId xmlns:a16="http://schemas.microsoft.com/office/drawing/2014/main" id="{840BE990-9EC7-51D5-17A4-CB3771CF1927}"/>
              </a:ext>
            </a:extLst>
          </p:cNvPr>
          <p:cNvSpPr>
            <a:spLocks noGrp="1"/>
          </p:cNvSpPr>
          <p:nvPr>
            <p:ph idx="1"/>
          </p:nvPr>
        </p:nvSpPr>
        <p:spPr>
          <a:xfrm>
            <a:off x="888081" y="1661731"/>
            <a:ext cx="10300131" cy="4291871"/>
          </a:xfrm>
        </p:spPr>
        <p:txBody>
          <a:bodyPr vert="horz" lIns="91440" tIns="45720" rIns="91440" bIns="45720" rtlCol="0" anchor="t">
            <a:normAutofit/>
          </a:bodyPr>
          <a:lstStyle/>
          <a:p>
            <a:pPr marL="0" indent="0">
              <a:buNone/>
            </a:pPr>
            <a:endParaRPr lang="en-US">
              <a:ea typeface="+mn-lt"/>
              <a:cs typeface="+mn-lt"/>
            </a:endParaRPr>
          </a:p>
          <a:p>
            <a:endParaRPr lang="en-US"/>
          </a:p>
          <a:p>
            <a:endParaRPr lang="en-US"/>
          </a:p>
          <a:p>
            <a:endParaRPr lang="en-US"/>
          </a:p>
          <a:p>
            <a:endParaRPr lang="en-US" sz="2400"/>
          </a:p>
        </p:txBody>
      </p:sp>
      <p:sp>
        <p:nvSpPr>
          <p:cNvPr id="2" name="TextBox 1">
            <a:extLst>
              <a:ext uri="{FF2B5EF4-FFF2-40B4-BE49-F238E27FC236}">
                <a16:creationId xmlns:a16="http://schemas.microsoft.com/office/drawing/2014/main" id="{20D2F39F-7EA1-B1B8-69C4-59C0A7F747C4}"/>
              </a:ext>
            </a:extLst>
          </p:cNvPr>
          <p:cNvSpPr txBox="1"/>
          <p:nvPr/>
        </p:nvSpPr>
        <p:spPr>
          <a:xfrm>
            <a:off x="868056" y="1890123"/>
            <a:ext cx="1097671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latin typeface="Calibri"/>
              <a:ea typeface="Calibri"/>
              <a:cs typeface="Calibri"/>
            </a:endParaRPr>
          </a:p>
          <a:p>
            <a:pPr marL="457200" indent="-457200">
              <a:buFont typeface="Arial"/>
              <a:buChar char="•"/>
            </a:pPr>
            <a:r>
              <a:rPr lang="en-US" sz="2800">
                <a:latin typeface="Calibri"/>
                <a:ea typeface="Calibri"/>
                <a:cs typeface="Calibri"/>
              </a:rPr>
              <a:t>What are the challenges you might encounter while using these tools?</a:t>
            </a:r>
          </a:p>
          <a:p>
            <a:pPr marL="457200" indent="-457200">
              <a:buFont typeface="Arial"/>
              <a:buChar char="•"/>
            </a:pPr>
            <a:r>
              <a:rPr lang="en-US" sz="2800">
                <a:latin typeface="Calibri"/>
                <a:ea typeface="Calibri"/>
                <a:cs typeface="Calibri"/>
              </a:rPr>
              <a:t>How can these tools support diversity and equity in your class?</a:t>
            </a:r>
          </a:p>
          <a:p>
            <a:pPr marL="457200" indent="-457200">
              <a:buFont typeface="Arial"/>
              <a:buChar char="•"/>
            </a:pPr>
            <a:endParaRPr lang="en-US" sz="2800">
              <a:latin typeface="Calibri"/>
              <a:ea typeface="Calibri"/>
              <a:cs typeface="Calibri"/>
            </a:endParaRPr>
          </a:p>
          <a:p>
            <a:pPr marL="457200" indent="-457200">
              <a:buFont typeface="Arial"/>
              <a:buChar char="•"/>
            </a:pPr>
            <a:endParaRPr lang="en-US" sz="2800">
              <a:latin typeface="Calibri"/>
              <a:ea typeface="Calibri"/>
              <a:cs typeface="Calibri"/>
            </a:endParaRPr>
          </a:p>
          <a:p>
            <a:pPr marL="457200" indent="-457200">
              <a:buFont typeface="Arial"/>
              <a:buChar char="•"/>
            </a:pPr>
            <a:endParaRPr lang="en-US" sz="2800">
              <a:latin typeface="Calibri"/>
              <a:ea typeface="Calibri"/>
              <a:cs typeface="Calibri"/>
            </a:endParaRPr>
          </a:p>
        </p:txBody>
      </p:sp>
    </p:spTree>
    <p:extLst>
      <p:ext uri="{BB962C8B-B14F-4D97-AF65-F5344CB8AC3E}">
        <p14:creationId xmlns:p14="http://schemas.microsoft.com/office/powerpoint/2010/main" val="960036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F1152A-6097-966E-5471-131ACB7C8696}"/>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4" name="TextBox 3">
            <a:extLst>
              <a:ext uri="{FF2B5EF4-FFF2-40B4-BE49-F238E27FC236}">
                <a16:creationId xmlns:a16="http://schemas.microsoft.com/office/drawing/2014/main" id="{9A7FE0FC-49D8-D393-794E-1E3790B38F1A}"/>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9" name="Title 1">
            <a:extLst>
              <a:ext uri="{FF2B5EF4-FFF2-40B4-BE49-F238E27FC236}">
                <a16:creationId xmlns:a16="http://schemas.microsoft.com/office/drawing/2014/main" id="{55190D11-82D2-54EC-FB65-D919B2124AD4}"/>
              </a:ext>
            </a:extLst>
          </p:cNvPr>
          <p:cNvSpPr txBox="1">
            <a:spLocks/>
          </p:cNvSpPr>
          <p:nvPr/>
        </p:nvSpPr>
        <p:spPr>
          <a:xfrm>
            <a:off x="5028230" y="899609"/>
            <a:ext cx="2135538" cy="3323927"/>
          </a:xfrm>
          <a:prstGeom prst="rect">
            <a:avLst/>
          </a:prstGeom>
        </p:spPr>
        <p:txBody>
          <a:bodyPr lIns="0" r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700" b="1" spc="-150">
                <a:solidFill>
                  <a:schemeClr val="bg2">
                    <a:lumMod val="90000"/>
                  </a:schemeClr>
                </a:solidFill>
                <a:latin typeface="Georgia" panose="02040502050405020303" pitchFamily="18" charset="0"/>
                <a:cs typeface="Calibri" panose="020F0502020204030204" pitchFamily="34" charset="0"/>
              </a:rPr>
              <a:t>?</a:t>
            </a:r>
          </a:p>
        </p:txBody>
      </p:sp>
      <p:sp>
        <p:nvSpPr>
          <p:cNvPr id="6" name="Title 1">
            <a:extLst>
              <a:ext uri="{FF2B5EF4-FFF2-40B4-BE49-F238E27FC236}">
                <a16:creationId xmlns:a16="http://schemas.microsoft.com/office/drawing/2014/main" id="{FD8C2755-C8C2-CF04-6007-BB7B911BB197}"/>
              </a:ext>
            </a:extLst>
          </p:cNvPr>
          <p:cNvSpPr txBox="1">
            <a:spLocks/>
          </p:cNvSpPr>
          <p:nvPr/>
        </p:nvSpPr>
        <p:spPr>
          <a:xfrm>
            <a:off x="4768663" y="4412779"/>
            <a:ext cx="2654671" cy="1545612"/>
          </a:xfrm>
          <a:prstGeom prst="rect">
            <a:avLst/>
          </a:prstGeom>
        </p:spPr>
        <p:txBody>
          <a:bodyPr lIns="0" r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b="1" spc="-150">
                <a:solidFill>
                  <a:srgbClr val="9E0605"/>
                </a:solidFill>
                <a:latin typeface="Corbel" panose="020B0503020204020204" pitchFamily="34" charset="0"/>
                <a:cs typeface="Times New Roman" panose="02020603050405020304" pitchFamily="18" charset="0"/>
              </a:rPr>
              <a:t>Q</a:t>
            </a:r>
            <a:r>
              <a:rPr lang="en-US" sz="8800" b="1" spc="-150">
                <a:latin typeface="Corbel" panose="020B0503020204020204" pitchFamily="34" charset="0"/>
                <a:cs typeface="Times New Roman" panose="02020603050405020304" pitchFamily="18" charset="0"/>
              </a:rPr>
              <a:t>&amp;</a:t>
            </a:r>
            <a:r>
              <a:rPr lang="en-US" sz="8800" b="1" spc="-150">
                <a:solidFill>
                  <a:srgbClr val="9E0605"/>
                </a:solidFill>
                <a:latin typeface="Corbel" panose="020B0503020204020204" pitchFamily="34" charset="0"/>
                <a:cs typeface="Times New Roman" panose="02020603050405020304" pitchFamily="18" charset="0"/>
              </a:rPr>
              <a:t>A</a:t>
            </a:r>
          </a:p>
        </p:txBody>
      </p:sp>
    </p:spTree>
    <p:extLst>
      <p:ext uri="{BB962C8B-B14F-4D97-AF65-F5344CB8AC3E}">
        <p14:creationId xmlns:p14="http://schemas.microsoft.com/office/powerpoint/2010/main" val="3748844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161A9-EEE9-FE43-8948-77B86A745351}"/>
              </a:ext>
            </a:extLst>
          </p:cNvPr>
          <p:cNvSpPr/>
          <p:nvPr/>
        </p:nvSpPr>
        <p:spPr>
          <a:xfrm>
            <a:off x="6858000" y="0"/>
            <a:ext cx="5334000" cy="681228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705781" y="995951"/>
            <a:ext cx="6364224" cy="967629"/>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Thank you</a:t>
            </a: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233824" y="2300373"/>
            <a:ext cx="5096134" cy="1382875"/>
          </a:xfrm>
          <a:prstGeom prst="rect">
            <a:avLst/>
          </a:prstGeom>
        </p:spPr>
        <p:txBody>
          <a:bodyPr vert="horz" lIns="0" tIns="45720" rIns="91440" bIns="45720" numCol="1" spcCol="3657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a:latin typeface="Corbel" panose="020B0503020204020204" pitchFamily="34" charset="0"/>
              </a:rPr>
              <a:t>312 Cleveland Hall</a:t>
            </a:r>
          </a:p>
          <a:p>
            <a:pPr algn="l">
              <a:lnSpc>
                <a:spcPct val="100000"/>
              </a:lnSpc>
            </a:pPr>
            <a:r>
              <a:rPr lang="en-US">
                <a:latin typeface="Corbel" panose="020B0503020204020204" pitchFamily="34" charset="0"/>
              </a:rPr>
              <a:t>coe.xrlab@wsu.edu</a:t>
            </a:r>
          </a:p>
          <a:p>
            <a:pPr algn="l">
              <a:lnSpc>
                <a:spcPct val="100000"/>
              </a:lnSpc>
            </a:pPr>
            <a:r>
              <a:rPr lang="en-US">
                <a:latin typeface="Corbel" panose="020B0503020204020204" pitchFamily="34" charset="0"/>
              </a:rPr>
              <a:t>labs.wsu.edu/</a:t>
            </a:r>
            <a:r>
              <a:rPr lang="en-US" err="1">
                <a:latin typeface="Corbel" panose="020B0503020204020204" pitchFamily="34" charset="0"/>
              </a:rPr>
              <a:t>xrdevlab</a:t>
            </a:r>
            <a:endParaRPr lang="en-US">
              <a:latin typeface="Corbel" panose="020B0503020204020204" pitchFamily="34" charset="0"/>
            </a:endParaRPr>
          </a:p>
          <a:p>
            <a:pPr algn="l">
              <a:lnSpc>
                <a:spcPct val="100000"/>
              </a:lnSpc>
            </a:pPr>
            <a:endParaRPr lang="en-US" sz="1800">
              <a:solidFill>
                <a:schemeClr val="tx1">
                  <a:lumMod val="65000"/>
                  <a:lumOff val="35000"/>
                </a:schemeClr>
              </a:solidFill>
              <a:latin typeface="Corbel" panose="020B0503020204020204" pitchFamily="34" charset="0"/>
            </a:endParaRPr>
          </a:p>
        </p:txBody>
      </p:sp>
      <p:sp>
        <p:nvSpPr>
          <p:cNvPr id="8" name="Rectangle 7">
            <a:extLst>
              <a:ext uri="{FF2B5EF4-FFF2-40B4-BE49-F238E27FC236}">
                <a16:creationId xmlns:a16="http://schemas.microsoft.com/office/drawing/2014/main" id="{9A08752B-3956-1B49-A67C-A87B88B39B90}"/>
              </a:ext>
            </a:extLst>
          </p:cNvPr>
          <p:cNvSpPr/>
          <p:nvPr/>
        </p:nvSpPr>
        <p:spPr>
          <a:xfrm>
            <a:off x="872838" y="2009299"/>
            <a:ext cx="365294" cy="4571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Rectangle 6">
            <a:extLst>
              <a:ext uri="{FF2B5EF4-FFF2-40B4-BE49-F238E27FC236}">
                <a16:creationId xmlns:a16="http://schemas.microsoft.com/office/drawing/2014/main" id="{978ABF79-F3EC-0246-9BED-3803B4F6241E}"/>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5" name="TextBox 4">
            <a:extLst>
              <a:ext uri="{FF2B5EF4-FFF2-40B4-BE49-F238E27FC236}">
                <a16:creationId xmlns:a16="http://schemas.microsoft.com/office/drawing/2014/main" id="{CDE6C6B5-307C-931C-C5B6-74913822C9C8}"/>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pic>
        <p:nvPicPr>
          <p:cNvPr id="10" name="Picture 9">
            <a:extLst>
              <a:ext uri="{FF2B5EF4-FFF2-40B4-BE49-F238E27FC236}">
                <a16:creationId xmlns:a16="http://schemas.microsoft.com/office/drawing/2014/main" id="{D22741C8-EF3B-7443-2086-3A6E0491FD4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56233" y="2391859"/>
            <a:ext cx="266152" cy="266152"/>
          </a:xfrm>
          <a:prstGeom prst="rect">
            <a:avLst/>
          </a:prstGeom>
        </p:spPr>
      </p:pic>
      <p:pic>
        <p:nvPicPr>
          <p:cNvPr id="14" name="Picture 13" descr="A red envelope with black lines&#10;&#10;Description automatically generated">
            <a:extLst>
              <a:ext uri="{FF2B5EF4-FFF2-40B4-BE49-F238E27FC236}">
                <a16:creationId xmlns:a16="http://schemas.microsoft.com/office/drawing/2014/main" id="{35521F7D-BD40-1069-D839-FA3273AC5BF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59541" y="2807866"/>
            <a:ext cx="265176" cy="265176"/>
          </a:xfrm>
          <a:prstGeom prst="rect">
            <a:avLst/>
          </a:prstGeom>
        </p:spPr>
      </p:pic>
      <p:pic>
        <p:nvPicPr>
          <p:cNvPr id="18" name="Picture 17" descr="A red and white computer monitor&#10;&#10;Description automatically generated">
            <a:extLst>
              <a:ext uri="{FF2B5EF4-FFF2-40B4-BE49-F238E27FC236}">
                <a16:creationId xmlns:a16="http://schemas.microsoft.com/office/drawing/2014/main" id="{22271DDE-1253-9DD9-A28A-CE834762F56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77097" y="3290483"/>
            <a:ext cx="245288" cy="265176"/>
          </a:xfrm>
          <a:prstGeom prst="rect">
            <a:avLst/>
          </a:prstGeom>
        </p:spPr>
      </p:pic>
      <p:pic>
        <p:nvPicPr>
          <p:cNvPr id="13" name="Picture 12" descr="A black and white social media icons&#10;&#10;Description automatically generated">
            <a:extLst>
              <a:ext uri="{FF2B5EF4-FFF2-40B4-BE49-F238E27FC236}">
                <a16:creationId xmlns:a16="http://schemas.microsoft.com/office/drawing/2014/main" id="{5FD74B85-243E-95BF-A926-ADEB1E4DA758}"/>
              </a:ext>
            </a:extLst>
          </p:cNvPr>
          <p:cNvPicPr>
            <a:picLocks noChangeAspect="1"/>
          </p:cNvPicPr>
          <p:nvPr/>
        </p:nvPicPr>
        <p:blipFill rotWithShape="1">
          <a:blip r:embed="rId11">
            <a:extLst>
              <a:ext uri="{28A0092B-C50C-407E-A947-70E740481C1C}">
                <a14:useLocalDpi xmlns:a14="http://schemas.microsoft.com/office/drawing/2010/main" val="0"/>
              </a:ext>
            </a:extLst>
          </a:blip>
          <a:srcRect l="7042" t="11111" r="73239" b="70442"/>
          <a:stretch/>
        </p:blipFill>
        <p:spPr>
          <a:xfrm>
            <a:off x="724581" y="4053919"/>
            <a:ext cx="355473" cy="362244"/>
          </a:xfrm>
          <a:prstGeom prst="rect">
            <a:avLst/>
          </a:prstGeom>
        </p:spPr>
      </p:pic>
      <p:pic>
        <p:nvPicPr>
          <p:cNvPr id="15" name="Picture 14" descr="A black and white social media icons&#10;&#10;Description automatically generated">
            <a:extLst>
              <a:ext uri="{FF2B5EF4-FFF2-40B4-BE49-F238E27FC236}">
                <a16:creationId xmlns:a16="http://schemas.microsoft.com/office/drawing/2014/main" id="{94C7E5D9-2638-DE47-B868-24304D4BFA8D}"/>
              </a:ext>
            </a:extLst>
          </p:cNvPr>
          <p:cNvPicPr>
            <a:picLocks noChangeAspect="1"/>
          </p:cNvPicPr>
          <p:nvPr/>
        </p:nvPicPr>
        <p:blipFill rotWithShape="1">
          <a:blip r:embed="rId11">
            <a:extLst>
              <a:ext uri="{28A0092B-C50C-407E-A947-70E740481C1C}">
                <a14:useLocalDpi xmlns:a14="http://schemas.microsoft.com/office/drawing/2010/main" val="0"/>
              </a:ext>
            </a:extLst>
          </a:blip>
          <a:srcRect l="28485" t="11724" r="50481" b="69829"/>
          <a:stretch/>
        </p:blipFill>
        <p:spPr>
          <a:xfrm>
            <a:off x="730855" y="5215917"/>
            <a:ext cx="379172" cy="362245"/>
          </a:xfrm>
          <a:prstGeom prst="rect">
            <a:avLst/>
          </a:prstGeom>
        </p:spPr>
      </p:pic>
      <p:pic>
        <p:nvPicPr>
          <p:cNvPr id="16" name="Picture 15" descr="A black and white social media icons&#10;&#10;Description automatically generated">
            <a:extLst>
              <a:ext uri="{FF2B5EF4-FFF2-40B4-BE49-F238E27FC236}">
                <a16:creationId xmlns:a16="http://schemas.microsoft.com/office/drawing/2014/main" id="{A103CBCA-2EA5-6FFB-3E61-03B6E5F03846}"/>
              </a:ext>
            </a:extLst>
          </p:cNvPr>
          <p:cNvPicPr>
            <a:picLocks noChangeAspect="1"/>
          </p:cNvPicPr>
          <p:nvPr/>
        </p:nvPicPr>
        <p:blipFill rotWithShape="1">
          <a:blip r:embed="rId11">
            <a:extLst>
              <a:ext uri="{28A0092B-C50C-407E-A947-70E740481C1C}">
                <a14:useLocalDpi xmlns:a14="http://schemas.microsoft.com/office/drawing/2010/main" val="0"/>
              </a:ext>
            </a:extLst>
          </a:blip>
          <a:srcRect l="28482" t="31977" r="50484" b="49576"/>
          <a:stretch/>
        </p:blipFill>
        <p:spPr>
          <a:xfrm>
            <a:off x="725019" y="4634651"/>
            <a:ext cx="379172" cy="362245"/>
          </a:xfrm>
          <a:prstGeom prst="rect">
            <a:avLst/>
          </a:prstGeom>
        </p:spPr>
      </p:pic>
      <p:sp>
        <p:nvSpPr>
          <p:cNvPr id="19" name="TextBox 18">
            <a:extLst>
              <a:ext uri="{FF2B5EF4-FFF2-40B4-BE49-F238E27FC236}">
                <a16:creationId xmlns:a16="http://schemas.microsoft.com/office/drawing/2014/main" id="{52936FA2-AC44-AD04-E7DF-888A13D75455}"/>
              </a:ext>
            </a:extLst>
          </p:cNvPr>
          <p:cNvSpPr txBox="1"/>
          <p:nvPr/>
        </p:nvSpPr>
        <p:spPr>
          <a:xfrm>
            <a:off x="1080054" y="5173048"/>
            <a:ext cx="4807357" cy="461665"/>
          </a:xfrm>
          <a:prstGeom prst="rect">
            <a:avLst/>
          </a:prstGeom>
          <a:noFill/>
        </p:spPr>
        <p:txBody>
          <a:bodyPr wrap="square">
            <a:spAutoFit/>
          </a:bodyPr>
          <a:lstStyle/>
          <a:p>
            <a:r>
              <a:rPr lang="en-US" sz="2400">
                <a:latin typeface="Corbel" panose="020B0503020204020204" pitchFamily="34" charset="0"/>
              </a:rPr>
              <a:t>@</a:t>
            </a:r>
            <a:r>
              <a:rPr lang="en-US" sz="2400" err="1">
                <a:latin typeface="Corbel" panose="020B0503020204020204" pitchFamily="34" charset="0"/>
              </a:rPr>
              <a:t>WSUXRDevLab</a:t>
            </a:r>
            <a:endParaRPr lang="en-US" sz="2400">
              <a:latin typeface="Corbel" panose="020B0503020204020204" pitchFamily="34" charset="0"/>
            </a:endParaRPr>
          </a:p>
        </p:txBody>
      </p:sp>
      <p:sp>
        <p:nvSpPr>
          <p:cNvPr id="22" name="TextBox 21">
            <a:extLst>
              <a:ext uri="{FF2B5EF4-FFF2-40B4-BE49-F238E27FC236}">
                <a16:creationId xmlns:a16="http://schemas.microsoft.com/office/drawing/2014/main" id="{03150E44-BD1D-72DB-B14B-7E712FB8076F}"/>
              </a:ext>
            </a:extLst>
          </p:cNvPr>
          <p:cNvSpPr txBox="1"/>
          <p:nvPr/>
        </p:nvSpPr>
        <p:spPr>
          <a:xfrm>
            <a:off x="1125292" y="3994451"/>
            <a:ext cx="5313198" cy="461665"/>
          </a:xfrm>
          <a:prstGeom prst="rect">
            <a:avLst/>
          </a:prstGeom>
          <a:noFill/>
        </p:spPr>
        <p:txBody>
          <a:bodyPr wrap="square">
            <a:spAutoFit/>
          </a:bodyPr>
          <a:lstStyle/>
          <a:p>
            <a:r>
              <a:rPr lang="en-US" sz="2400">
                <a:latin typeface="Corbel" panose="020B0503020204020204" pitchFamily="34" charset="0"/>
              </a:rPr>
              <a:t>XR Dev Lab</a:t>
            </a:r>
          </a:p>
        </p:txBody>
      </p:sp>
      <p:sp>
        <p:nvSpPr>
          <p:cNvPr id="24" name="TextBox 23">
            <a:extLst>
              <a:ext uri="{FF2B5EF4-FFF2-40B4-BE49-F238E27FC236}">
                <a16:creationId xmlns:a16="http://schemas.microsoft.com/office/drawing/2014/main" id="{0BAA7A30-93FB-9383-7054-A6872FA7CD73}"/>
              </a:ext>
            </a:extLst>
          </p:cNvPr>
          <p:cNvSpPr txBox="1"/>
          <p:nvPr/>
        </p:nvSpPr>
        <p:spPr>
          <a:xfrm>
            <a:off x="1125292" y="4607637"/>
            <a:ext cx="5864717" cy="461665"/>
          </a:xfrm>
          <a:prstGeom prst="rect">
            <a:avLst/>
          </a:prstGeom>
          <a:noFill/>
        </p:spPr>
        <p:txBody>
          <a:bodyPr wrap="square">
            <a:spAutoFit/>
          </a:bodyPr>
          <a:lstStyle/>
          <a:p>
            <a:r>
              <a:rPr lang="en-US" sz="2400">
                <a:latin typeface="Corbel" panose="020B0503020204020204" pitchFamily="34" charset="0"/>
              </a:rPr>
              <a:t>/</a:t>
            </a:r>
            <a:r>
              <a:rPr lang="en-US" sz="2400" err="1">
                <a:latin typeface="Corbel" panose="020B0503020204020204" pitchFamily="34" charset="0"/>
              </a:rPr>
              <a:t>xrdevlab</a:t>
            </a:r>
            <a:endParaRPr lang="en-US" sz="2400">
              <a:latin typeface="Corbel" panose="020B0503020204020204" pitchFamily="34" charset="0"/>
            </a:endParaRPr>
          </a:p>
        </p:txBody>
      </p:sp>
      <p:pic>
        <p:nvPicPr>
          <p:cNvPr id="12" name="Picture 11" descr="A logo for a computer lab&#10;&#10;Description automatically generated">
            <a:extLst>
              <a:ext uri="{FF2B5EF4-FFF2-40B4-BE49-F238E27FC236}">
                <a16:creationId xmlns:a16="http://schemas.microsoft.com/office/drawing/2014/main" id="{9D06EF96-A562-8380-E409-A45B05AB4485}"/>
              </a:ext>
            </a:extLst>
          </p:cNvPr>
          <p:cNvPicPr>
            <a:picLocks noChangeAspect="1"/>
          </p:cNvPicPr>
          <p:nvPr/>
        </p:nvPicPr>
        <p:blipFill>
          <a:blip r:embed="rId12"/>
          <a:stretch>
            <a:fillRect/>
          </a:stretch>
        </p:blipFill>
        <p:spPr>
          <a:xfrm>
            <a:off x="7972759" y="1654016"/>
            <a:ext cx="3218240" cy="3193015"/>
          </a:xfrm>
          <a:prstGeom prst="rect">
            <a:avLst/>
          </a:prstGeom>
        </p:spPr>
      </p:pic>
    </p:spTree>
    <p:extLst>
      <p:ext uri="{BB962C8B-B14F-4D97-AF65-F5344CB8AC3E}">
        <p14:creationId xmlns:p14="http://schemas.microsoft.com/office/powerpoint/2010/main" val="2745577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A8D513-FF39-0E2D-0E03-1548BA9C0B15}"/>
              </a:ext>
            </a:extLst>
          </p:cNvPr>
          <p:cNvPicPr>
            <a:picLocks noChangeAspect="1"/>
          </p:cNvPicPr>
          <p:nvPr/>
        </p:nvPicPr>
        <p:blipFill>
          <a:blip r:embed="rId2"/>
          <a:stretch>
            <a:fillRect/>
          </a:stretch>
        </p:blipFill>
        <p:spPr>
          <a:xfrm>
            <a:off x="929969" y="3433220"/>
            <a:ext cx="6125430" cy="933580"/>
          </a:xfrm>
          <a:prstGeom prst="rect">
            <a:avLst/>
          </a:prstGeom>
        </p:spPr>
      </p:pic>
      <p:cxnSp>
        <p:nvCxnSpPr>
          <p:cNvPr id="7" name="Straight Arrow Connector 6">
            <a:extLst>
              <a:ext uri="{FF2B5EF4-FFF2-40B4-BE49-F238E27FC236}">
                <a16:creationId xmlns:a16="http://schemas.microsoft.com/office/drawing/2014/main" id="{7846DB31-67DC-F053-591B-3026121EDC3F}"/>
              </a:ext>
            </a:extLst>
          </p:cNvPr>
          <p:cNvCxnSpPr>
            <a:cxnSpLocks/>
          </p:cNvCxnSpPr>
          <p:nvPr/>
        </p:nvCxnSpPr>
        <p:spPr>
          <a:xfrm flipH="1">
            <a:off x="1587910" y="2330473"/>
            <a:ext cx="35199" cy="1087849"/>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pic>
        <p:nvPicPr>
          <p:cNvPr id="17" name="Picture 16">
            <a:extLst>
              <a:ext uri="{FF2B5EF4-FFF2-40B4-BE49-F238E27FC236}">
                <a16:creationId xmlns:a16="http://schemas.microsoft.com/office/drawing/2014/main" id="{EB3F0E84-57F2-8972-C329-44B1D7C4C9B6}"/>
              </a:ext>
            </a:extLst>
          </p:cNvPr>
          <p:cNvPicPr>
            <a:picLocks noChangeAspect="1"/>
          </p:cNvPicPr>
          <p:nvPr/>
        </p:nvPicPr>
        <p:blipFill>
          <a:blip r:embed="rId3"/>
          <a:stretch>
            <a:fillRect/>
          </a:stretch>
        </p:blipFill>
        <p:spPr>
          <a:xfrm>
            <a:off x="7281504" y="1895832"/>
            <a:ext cx="3485865" cy="2464035"/>
          </a:xfrm>
          <a:prstGeom prst="rect">
            <a:avLst/>
          </a:prstGeom>
        </p:spPr>
      </p:pic>
      <p:sp>
        <p:nvSpPr>
          <p:cNvPr id="18" name="Title 1">
            <a:extLst>
              <a:ext uri="{FF2B5EF4-FFF2-40B4-BE49-F238E27FC236}">
                <a16:creationId xmlns:a16="http://schemas.microsoft.com/office/drawing/2014/main" id="{9D3B9D38-49E6-A5A2-E3C2-4F04FAFAD768}"/>
              </a:ext>
            </a:extLst>
          </p:cNvPr>
          <p:cNvSpPr txBox="1">
            <a:spLocks/>
          </p:cNvSpPr>
          <p:nvPr/>
        </p:nvSpPr>
        <p:spPr>
          <a:xfrm>
            <a:off x="928694" y="1710393"/>
            <a:ext cx="4177145" cy="10215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latin typeface="Corbel"/>
                <a:cs typeface="Arial"/>
              </a:rPr>
              <a:t>Backchannel</a:t>
            </a:r>
            <a:r>
              <a:rPr lang="en-US" sz="2400"/>
              <a:t> </a:t>
            </a:r>
            <a:r>
              <a:rPr lang="en-US" sz="2400">
                <a:latin typeface="Corbel"/>
                <a:cs typeface="Arial"/>
              </a:rPr>
              <a:t>and </a:t>
            </a:r>
            <a:r>
              <a:rPr lang="en-US" sz="2400" b="1">
                <a:latin typeface="Corbel"/>
                <a:cs typeface="Arial"/>
              </a:rPr>
              <a:t>interaction</a:t>
            </a:r>
            <a:r>
              <a:rPr lang="en-US" sz="2400">
                <a:latin typeface="Corbel"/>
                <a:cs typeface="Arial"/>
              </a:rPr>
              <a:t>:</a:t>
            </a:r>
          </a:p>
        </p:txBody>
      </p:sp>
      <p:cxnSp>
        <p:nvCxnSpPr>
          <p:cNvPr id="22" name="Straight Arrow Connector 21">
            <a:extLst>
              <a:ext uri="{FF2B5EF4-FFF2-40B4-BE49-F238E27FC236}">
                <a16:creationId xmlns:a16="http://schemas.microsoft.com/office/drawing/2014/main" id="{637C6D21-7BB8-9364-6CB6-61CF052B8621}"/>
              </a:ext>
            </a:extLst>
          </p:cNvPr>
          <p:cNvCxnSpPr>
            <a:cxnSpLocks/>
          </p:cNvCxnSpPr>
          <p:nvPr/>
        </p:nvCxnSpPr>
        <p:spPr>
          <a:xfrm>
            <a:off x="4281120" y="2394065"/>
            <a:ext cx="3003274" cy="35720"/>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sp>
        <p:nvSpPr>
          <p:cNvPr id="4" name="Rectangle 3">
            <a:extLst>
              <a:ext uri="{FF2B5EF4-FFF2-40B4-BE49-F238E27FC236}">
                <a16:creationId xmlns:a16="http://schemas.microsoft.com/office/drawing/2014/main" id="{66685474-DA32-CF27-AD56-A458393E0051}"/>
              </a:ext>
            </a:extLst>
          </p:cNvPr>
          <p:cNvSpPr/>
          <p:nvPr/>
        </p:nvSpPr>
        <p:spPr>
          <a:xfrm>
            <a:off x="933718" y="1356110"/>
            <a:ext cx="365294" cy="4571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Title 1">
            <a:extLst>
              <a:ext uri="{FF2B5EF4-FFF2-40B4-BE49-F238E27FC236}">
                <a16:creationId xmlns:a16="http://schemas.microsoft.com/office/drawing/2014/main" id="{2614F972-87D6-0A43-D65D-837F9BBDBE0D}"/>
              </a:ext>
            </a:extLst>
          </p:cNvPr>
          <p:cNvSpPr txBox="1">
            <a:spLocks/>
          </p:cNvSpPr>
          <p:nvPr/>
        </p:nvSpPr>
        <p:spPr>
          <a:xfrm>
            <a:off x="933718" y="501362"/>
            <a:ext cx="9656064" cy="91440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50">
                <a:solidFill>
                  <a:schemeClr val="tx1">
                    <a:lumMod val="75000"/>
                    <a:lumOff val="25000"/>
                  </a:schemeClr>
                </a:solidFill>
                <a:latin typeface="Corbel"/>
                <a:cs typeface="Calibri"/>
              </a:rPr>
              <a:t>Workshop Support</a:t>
            </a:r>
          </a:p>
        </p:txBody>
      </p:sp>
      <p:sp>
        <p:nvSpPr>
          <p:cNvPr id="9" name="Rectangle 8">
            <a:extLst>
              <a:ext uri="{FF2B5EF4-FFF2-40B4-BE49-F238E27FC236}">
                <a16:creationId xmlns:a16="http://schemas.microsoft.com/office/drawing/2014/main" id="{9DF304F4-290E-3B4C-3959-181CCB6BC56A}"/>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0" name="TextBox 9">
            <a:extLst>
              <a:ext uri="{FF2B5EF4-FFF2-40B4-BE49-F238E27FC236}">
                <a16:creationId xmlns:a16="http://schemas.microsoft.com/office/drawing/2014/main" id="{981AE39D-7022-A5A4-0916-97478C6A1E9E}"/>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11" name="TextBox 10">
            <a:extLst>
              <a:ext uri="{FF2B5EF4-FFF2-40B4-BE49-F238E27FC236}">
                <a16:creationId xmlns:a16="http://schemas.microsoft.com/office/drawing/2014/main" id="{A79E525E-774B-E311-D3E7-9171726F9ADE}"/>
              </a:ext>
            </a:extLst>
          </p:cNvPr>
          <p:cNvSpPr txBox="1"/>
          <p:nvPr/>
        </p:nvSpPr>
        <p:spPr>
          <a:xfrm>
            <a:off x="929898" y="5204847"/>
            <a:ext cx="91310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orbel"/>
              </a:rPr>
              <a:t>Post comments and questions to the</a:t>
            </a:r>
            <a:r>
              <a:rPr lang="en-US" sz="2400" b="1">
                <a:latin typeface="Corbel"/>
              </a:rPr>
              <a:t> </a:t>
            </a:r>
            <a:r>
              <a:rPr lang="en-US" sz="2400" i="1">
                <a:latin typeface="Corbel"/>
              </a:rPr>
              <a:t>Zoom</a:t>
            </a:r>
            <a:r>
              <a:rPr lang="en-US" sz="2400">
                <a:latin typeface="Corbel"/>
              </a:rPr>
              <a:t> chat and look for attachments here.</a:t>
            </a:r>
          </a:p>
        </p:txBody>
      </p:sp>
      <p:cxnSp>
        <p:nvCxnSpPr>
          <p:cNvPr id="12" name="Straight Arrow Connector 11">
            <a:extLst>
              <a:ext uri="{FF2B5EF4-FFF2-40B4-BE49-F238E27FC236}">
                <a16:creationId xmlns:a16="http://schemas.microsoft.com/office/drawing/2014/main" id="{D2DE48ED-392C-AE97-BF44-334714F85404}"/>
              </a:ext>
            </a:extLst>
          </p:cNvPr>
          <p:cNvCxnSpPr>
            <a:cxnSpLocks/>
          </p:cNvCxnSpPr>
          <p:nvPr/>
        </p:nvCxnSpPr>
        <p:spPr>
          <a:xfrm flipV="1">
            <a:off x="1571447" y="4399882"/>
            <a:ext cx="16461" cy="888183"/>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7877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E826E7-8BE1-3227-09BF-09147B96143E}"/>
              </a:ext>
            </a:extLst>
          </p:cNvPr>
          <p:cNvSpPr txBox="1">
            <a:spLocks/>
          </p:cNvSpPr>
          <p:nvPr/>
        </p:nvSpPr>
        <p:spPr>
          <a:xfrm>
            <a:off x="933718" y="501362"/>
            <a:ext cx="9656064" cy="91440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50">
                <a:solidFill>
                  <a:schemeClr val="tx1">
                    <a:lumMod val="75000"/>
                    <a:lumOff val="25000"/>
                  </a:schemeClr>
                </a:solidFill>
                <a:latin typeface="Corbel"/>
                <a:cs typeface="Calibri"/>
              </a:rPr>
              <a:t>XR Lab</a:t>
            </a:r>
          </a:p>
        </p:txBody>
      </p:sp>
      <p:sp>
        <p:nvSpPr>
          <p:cNvPr id="5" name="Rectangle 4">
            <a:extLst>
              <a:ext uri="{FF2B5EF4-FFF2-40B4-BE49-F238E27FC236}">
                <a16:creationId xmlns:a16="http://schemas.microsoft.com/office/drawing/2014/main" id="{DC333058-6CCA-6D30-53C3-485D2B535723}"/>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Rectangle 5">
            <a:extLst>
              <a:ext uri="{FF2B5EF4-FFF2-40B4-BE49-F238E27FC236}">
                <a16:creationId xmlns:a16="http://schemas.microsoft.com/office/drawing/2014/main" id="{7A65B66F-3297-A87C-9215-3B01CAAE8D8B}"/>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7" name="TextBox 6">
            <a:extLst>
              <a:ext uri="{FF2B5EF4-FFF2-40B4-BE49-F238E27FC236}">
                <a16:creationId xmlns:a16="http://schemas.microsoft.com/office/drawing/2014/main" id="{0800DCE1-181D-5EA9-033C-E36500EB177B}"/>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pic>
        <p:nvPicPr>
          <p:cNvPr id="9" name="Content Placeholder 8" descr="A room with a table and chairs&#10;&#10;Description automatically generated">
            <a:hlinkClick r:id="rId4"/>
            <a:extLst>
              <a:ext uri="{FF2B5EF4-FFF2-40B4-BE49-F238E27FC236}">
                <a16:creationId xmlns:a16="http://schemas.microsoft.com/office/drawing/2014/main" id="{E858532A-DE98-8D3F-57CF-4EB7451BD46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38794" y="1530877"/>
            <a:ext cx="10515600" cy="4281688"/>
          </a:xfrm>
        </p:spPr>
      </p:pic>
      <p:sp>
        <p:nvSpPr>
          <p:cNvPr id="2" name="TextBox 1">
            <a:extLst>
              <a:ext uri="{FF2B5EF4-FFF2-40B4-BE49-F238E27FC236}">
                <a16:creationId xmlns:a16="http://schemas.microsoft.com/office/drawing/2014/main" id="{FC220462-5F6D-5D34-0C77-059D6E9EB14D}"/>
              </a:ext>
            </a:extLst>
          </p:cNvPr>
          <p:cNvSpPr txBox="1"/>
          <p:nvPr/>
        </p:nvSpPr>
        <p:spPr>
          <a:xfrm>
            <a:off x="936728" y="5895963"/>
            <a:ext cx="89597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XR Development Lab, 312 Cleveland Hall, College of Education</a:t>
            </a:r>
          </a:p>
        </p:txBody>
      </p:sp>
    </p:spTree>
    <p:extLst>
      <p:ext uri="{BB962C8B-B14F-4D97-AF65-F5344CB8AC3E}">
        <p14:creationId xmlns:p14="http://schemas.microsoft.com/office/powerpoint/2010/main" val="869349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ACB1-8D0B-7B72-9115-6BE6B1C5BBA2}"/>
              </a:ext>
            </a:extLst>
          </p:cNvPr>
          <p:cNvSpPr>
            <a:spLocks noGrp="1"/>
          </p:cNvSpPr>
          <p:nvPr>
            <p:ph type="title"/>
          </p:nvPr>
        </p:nvSpPr>
        <p:spPr>
          <a:xfrm>
            <a:off x="838200" y="288164"/>
            <a:ext cx="10515600" cy="1325563"/>
          </a:xfrm>
        </p:spPr>
        <p:txBody>
          <a:bodyPr/>
          <a:lstStyle/>
          <a:p>
            <a:r>
              <a:rPr lang="en-US" b="1" spc="-150">
                <a:solidFill>
                  <a:schemeClr val="tx1">
                    <a:lumMod val="75000"/>
                    <a:lumOff val="25000"/>
                  </a:schemeClr>
                </a:solidFill>
                <a:latin typeface="Corbel"/>
                <a:cs typeface="Calibri"/>
              </a:rPr>
              <a:t>Workshop</a:t>
            </a:r>
            <a:r>
              <a:rPr lang="en-US"/>
              <a:t> </a:t>
            </a:r>
            <a:r>
              <a:rPr lang="en-US" b="1" spc="-150">
                <a:solidFill>
                  <a:schemeClr val="tx1">
                    <a:lumMod val="75000"/>
                    <a:lumOff val="25000"/>
                  </a:schemeClr>
                </a:solidFill>
                <a:latin typeface="Corbel"/>
                <a:cs typeface="Calibri"/>
              </a:rPr>
              <a:t>Objectives</a:t>
            </a:r>
          </a:p>
        </p:txBody>
      </p:sp>
      <p:sp>
        <p:nvSpPr>
          <p:cNvPr id="3" name="Content Placeholder 2">
            <a:extLst>
              <a:ext uri="{FF2B5EF4-FFF2-40B4-BE49-F238E27FC236}">
                <a16:creationId xmlns:a16="http://schemas.microsoft.com/office/drawing/2014/main" id="{1BB2BE5B-82AB-3461-3CDC-0CDF95DD8793}"/>
              </a:ext>
            </a:extLst>
          </p:cNvPr>
          <p:cNvSpPr>
            <a:spLocks noGrp="1"/>
          </p:cNvSpPr>
          <p:nvPr>
            <p:ph idx="1"/>
          </p:nvPr>
        </p:nvSpPr>
        <p:spPr>
          <a:xfrm>
            <a:off x="838199" y="1825625"/>
            <a:ext cx="6795629" cy="1883733"/>
          </a:xfrm>
        </p:spPr>
        <p:txBody>
          <a:bodyPr vert="horz" lIns="91440" tIns="45720" rIns="91440" bIns="45720" rtlCol="0" anchor="t">
            <a:noAutofit/>
          </a:bodyPr>
          <a:lstStyle/>
          <a:p>
            <a:pPr marL="514350" indent="-514350">
              <a:buAutoNum type="arabicPeriod"/>
            </a:pPr>
            <a:r>
              <a:rPr lang="en-US">
                <a:latin typeface="Corbel"/>
                <a:ea typeface="+mj-ea"/>
                <a:cs typeface="Arial"/>
              </a:rPr>
              <a:t>Raise</a:t>
            </a:r>
            <a:r>
              <a:rPr lang="en-US">
                <a:latin typeface="Corbel"/>
              </a:rPr>
              <a:t> </a:t>
            </a:r>
            <a:r>
              <a:rPr lang="en-US">
                <a:latin typeface="Corbel"/>
                <a:ea typeface="+mj-ea"/>
                <a:cs typeface="Arial"/>
              </a:rPr>
              <a:t>awareness of the role of AI use in diversity, equity, and inclusion.</a:t>
            </a:r>
            <a:endParaRPr lang="en-US">
              <a:latin typeface="Aptos" panose="02110004020202020204"/>
              <a:ea typeface="+mj-ea"/>
              <a:cs typeface="Arial"/>
            </a:endParaRPr>
          </a:p>
          <a:p>
            <a:pPr marL="514350" indent="-514350">
              <a:buAutoNum type="arabicPeriod"/>
            </a:pPr>
            <a:r>
              <a:rPr lang="en-US">
                <a:latin typeface="Corbel"/>
                <a:ea typeface="+mj-ea"/>
                <a:cs typeface="Arial"/>
              </a:rPr>
              <a:t>Demonstrate the use of AI to give writing feedback.</a:t>
            </a:r>
            <a:endParaRPr lang="en-US">
              <a:ea typeface="+mj-ea"/>
            </a:endParaRPr>
          </a:p>
          <a:p>
            <a:pPr marL="514350" indent="-514350">
              <a:buAutoNum type="arabicPeriod"/>
            </a:pPr>
            <a:r>
              <a:rPr lang="en-US">
                <a:latin typeface="Corbel"/>
                <a:ea typeface="+mj-ea"/>
                <a:cs typeface="Arial"/>
              </a:rPr>
              <a:t>Demonstrate how AI can support teacher reflection.</a:t>
            </a:r>
          </a:p>
          <a:p>
            <a:pPr marL="514350" indent="-514350">
              <a:buAutoNum type="arabicPeriod"/>
            </a:pPr>
            <a:r>
              <a:rPr lang="en-US">
                <a:latin typeface="Corbel"/>
                <a:ea typeface="+mj-ea"/>
                <a:cs typeface="Arial"/>
              </a:rPr>
              <a:t>Answer questions.</a:t>
            </a:r>
          </a:p>
        </p:txBody>
      </p:sp>
      <p:pic>
        <p:nvPicPr>
          <p:cNvPr id="5" name="Picture 4" descr="Young boy hand on chest">
            <a:extLst>
              <a:ext uri="{FF2B5EF4-FFF2-40B4-BE49-F238E27FC236}">
                <a16:creationId xmlns:a16="http://schemas.microsoft.com/office/drawing/2014/main" id="{1555011C-2DA7-96D2-4E4B-D2916517A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8775" y="1211732"/>
            <a:ext cx="1871996" cy="4911883"/>
          </a:xfrm>
          <a:prstGeom prst="rect">
            <a:avLst/>
          </a:prstGeom>
        </p:spPr>
      </p:pic>
      <p:sp>
        <p:nvSpPr>
          <p:cNvPr id="4" name="Rectangle 3">
            <a:extLst>
              <a:ext uri="{FF2B5EF4-FFF2-40B4-BE49-F238E27FC236}">
                <a16:creationId xmlns:a16="http://schemas.microsoft.com/office/drawing/2014/main" id="{0F2E2F66-AF1B-4109-CD3A-58C7726FC3DF}"/>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Rectangle 6">
            <a:extLst>
              <a:ext uri="{FF2B5EF4-FFF2-40B4-BE49-F238E27FC236}">
                <a16:creationId xmlns:a16="http://schemas.microsoft.com/office/drawing/2014/main" id="{091EC895-4A1C-073C-F547-AD8933EE2277}"/>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8" name="TextBox 7">
            <a:extLst>
              <a:ext uri="{FF2B5EF4-FFF2-40B4-BE49-F238E27FC236}">
                <a16:creationId xmlns:a16="http://schemas.microsoft.com/office/drawing/2014/main" id="{2C443FA6-8BAA-8A8B-20A9-09D3AFD8A923}"/>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Tree>
    <p:extLst>
      <p:ext uri="{BB962C8B-B14F-4D97-AF65-F5344CB8AC3E}">
        <p14:creationId xmlns:p14="http://schemas.microsoft.com/office/powerpoint/2010/main" val="159362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A468-7D45-ED92-4A86-AD868BDAA637}"/>
              </a:ext>
            </a:extLst>
          </p:cNvPr>
          <p:cNvSpPr>
            <a:spLocks noGrp="1"/>
          </p:cNvSpPr>
          <p:nvPr>
            <p:ph type="title"/>
          </p:nvPr>
        </p:nvSpPr>
        <p:spPr>
          <a:xfrm>
            <a:off x="803693" y="629279"/>
            <a:ext cx="4731327" cy="1325563"/>
          </a:xfrm>
        </p:spPr>
        <p:txBody>
          <a:bodyPr/>
          <a:lstStyle/>
          <a:p>
            <a:r>
              <a:rPr lang="en-US" b="1" spc="-150">
                <a:solidFill>
                  <a:schemeClr val="tx1">
                    <a:lumMod val="75000"/>
                    <a:lumOff val="25000"/>
                  </a:schemeClr>
                </a:solidFill>
                <a:latin typeface="Corbel"/>
                <a:cs typeface="Calibri"/>
              </a:rPr>
              <a:t>Task Engagement </a:t>
            </a:r>
            <a:br>
              <a:rPr lang="en-US"/>
            </a:br>
            <a:endParaRPr lang="en-US"/>
          </a:p>
        </p:txBody>
      </p:sp>
      <p:sp>
        <p:nvSpPr>
          <p:cNvPr id="3" name="Content Placeholder 2">
            <a:extLst>
              <a:ext uri="{FF2B5EF4-FFF2-40B4-BE49-F238E27FC236}">
                <a16:creationId xmlns:a16="http://schemas.microsoft.com/office/drawing/2014/main" id="{9933D039-E1B6-98C6-20CD-0E2DB2A64AF9}"/>
              </a:ext>
            </a:extLst>
          </p:cNvPr>
          <p:cNvSpPr>
            <a:spLocks noGrp="1"/>
          </p:cNvSpPr>
          <p:nvPr>
            <p:ph idx="1"/>
          </p:nvPr>
        </p:nvSpPr>
        <p:spPr>
          <a:xfrm>
            <a:off x="803352" y="1380058"/>
            <a:ext cx="5669916" cy="5089050"/>
          </a:xfrm>
        </p:spPr>
        <p:txBody>
          <a:bodyPr vert="horz" lIns="91440" tIns="45720" rIns="91440" bIns="45720" rtlCol="0" anchor="t">
            <a:normAutofit fontScale="85000" lnSpcReduction="20000"/>
          </a:bodyPr>
          <a:lstStyle/>
          <a:p>
            <a:pPr marL="0" indent="0">
              <a:buNone/>
            </a:pPr>
            <a:endParaRPr lang="en-US" sz="2400"/>
          </a:p>
          <a:p>
            <a:pPr>
              <a:lnSpc>
                <a:spcPct val="120000"/>
              </a:lnSpc>
              <a:spcBef>
                <a:spcPts val="0"/>
              </a:spcBef>
            </a:pPr>
            <a:r>
              <a:rPr lang="en-US">
                <a:latin typeface="Corbel"/>
                <a:ea typeface="+mj-ea"/>
                <a:cs typeface="Arial"/>
              </a:rPr>
              <a:t>Reason to use technology</a:t>
            </a:r>
          </a:p>
          <a:p>
            <a:pPr marL="0" indent="0">
              <a:lnSpc>
                <a:spcPct val="120000"/>
              </a:lnSpc>
              <a:spcBef>
                <a:spcPts val="0"/>
              </a:spcBef>
              <a:buNone/>
            </a:pPr>
            <a:endParaRPr lang="en-US">
              <a:latin typeface="Corbel"/>
              <a:ea typeface="+mj-ea"/>
              <a:cs typeface="Arial"/>
            </a:endParaRPr>
          </a:p>
          <a:p>
            <a:pPr>
              <a:lnSpc>
                <a:spcPct val="120000"/>
              </a:lnSpc>
              <a:spcBef>
                <a:spcPts val="0"/>
              </a:spcBef>
            </a:pPr>
            <a:r>
              <a:rPr lang="en-US">
                <a:latin typeface="Corbel"/>
                <a:ea typeface="+mj-ea"/>
                <a:cs typeface="Arial"/>
              </a:rPr>
              <a:t>Links to learning theories </a:t>
            </a:r>
          </a:p>
          <a:p>
            <a:pPr marL="0" indent="0">
              <a:lnSpc>
                <a:spcPct val="120000"/>
              </a:lnSpc>
              <a:spcBef>
                <a:spcPts val="0"/>
              </a:spcBef>
              <a:buNone/>
            </a:pPr>
            <a:endParaRPr lang="en-US">
              <a:latin typeface="Corbel"/>
              <a:ea typeface="+mj-ea"/>
              <a:cs typeface="Arial"/>
            </a:endParaRPr>
          </a:p>
          <a:p>
            <a:pPr>
              <a:lnSpc>
                <a:spcPct val="120000"/>
              </a:lnSpc>
              <a:spcBef>
                <a:spcPts val="0"/>
              </a:spcBef>
            </a:pPr>
            <a:r>
              <a:rPr lang="en-US">
                <a:latin typeface="Corbel"/>
                <a:ea typeface="+mj-ea"/>
                <a:cs typeface="Arial"/>
              </a:rPr>
              <a:t>Facilitators are cross-disciplinary and for all learners, supporting equity and diversity in instruction</a:t>
            </a:r>
            <a:endParaRPr lang="en-US">
              <a:latin typeface="Corbel"/>
              <a:ea typeface="+mj-ea"/>
            </a:endParaRPr>
          </a:p>
          <a:p>
            <a:pPr marL="0" indent="0">
              <a:lnSpc>
                <a:spcPct val="120000"/>
              </a:lnSpc>
              <a:spcBef>
                <a:spcPts val="0"/>
              </a:spcBef>
              <a:buNone/>
            </a:pPr>
            <a:endParaRPr lang="en-US">
              <a:latin typeface="Corbel"/>
              <a:ea typeface="+mj-ea"/>
              <a:cs typeface="Arial"/>
            </a:endParaRPr>
          </a:p>
          <a:p>
            <a:pPr>
              <a:lnSpc>
                <a:spcPct val="110000"/>
              </a:lnSpc>
              <a:spcBef>
                <a:spcPts val="0"/>
              </a:spcBef>
            </a:pPr>
            <a:r>
              <a:rPr lang="en-US">
                <a:latin typeface="Corbel"/>
                <a:ea typeface="+mj-ea"/>
                <a:cs typeface="Arial"/>
              </a:rPr>
              <a:t>Focuses on </a:t>
            </a:r>
            <a:r>
              <a:rPr lang="en-US" b="1">
                <a:latin typeface="Corbel"/>
                <a:ea typeface="+mj-ea"/>
                <a:cs typeface="Arial"/>
              </a:rPr>
              <a:t>learners</a:t>
            </a:r>
            <a:r>
              <a:rPr lang="en-US">
                <a:latin typeface="Corbel"/>
                <a:ea typeface="+mj-ea"/>
                <a:cs typeface="Arial"/>
              </a:rPr>
              <a:t> rather than on </a:t>
            </a:r>
            <a:r>
              <a:rPr lang="en-US" b="1">
                <a:latin typeface="Corbel"/>
                <a:ea typeface="+mj-ea"/>
                <a:cs typeface="Arial"/>
              </a:rPr>
              <a:t>technologies</a:t>
            </a:r>
          </a:p>
          <a:p>
            <a:pPr marL="0" indent="0">
              <a:buNone/>
            </a:pPr>
            <a:endParaRPr lang="en-US" b="1">
              <a:latin typeface="Corbel"/>
              <a:ea typeface="+mj-ea"/>
              <a:cs typeface="Arial"/>
            </a:endParaRPr>
          </a:p>
          <a:p>
            <a:pPr marL="0" indent="0">
              <a:buNone/>
            </a:pPr>
            <a:r>
              <a:rPr lang="en-US" b="1">
                <a:latin typeface="Corbel"/>
                <a:ea typeface="+mj-ea"/>
                <a:cs typeface="Arial"/>
              </a:rPr>
              <a:t>TODAY: Feedback and learning support</a:t>
            </a:r>
          </a:p>
        </p:txBody>
      </p:sp>
      <p:sp>
        <p:nvSpPr>
          <p:cNvPr id="4" name="Rectangle 3">
            <a:extLst>
              <a:ext uri="{FF2B5EF4-FFF2-40B4-BE49-F238E27FC236}">
                <a16:creationId xmlns:a16="http://schemas.microsoft.com/office/drawing/2014/main" id="{AF53F74F-FDA9-E911-4FFB-298F26E69D1F}"/>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C64613EC-D2FA-C342-813B-C018CD37AAEE}"/>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pic>
        <p:nvPicPr>
          <p:cNvPr id="11" name="Picture 10" descr="A task engagement facilitators&#10;&#10;Description automatically generated">
            <a:extLst>
              <a:ext uri="{FF2B5EF4-FFF2-40B4-BE49-F238E27FC236}">
                <a16:creationId xmlns:a16="http://schemas.microsoft.com/office/drawing/2014/main" id="{1A1EE37D-95A8-97C4-23B9-53193C710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6380" y="1292880"/>
            <a:ext cx="4997069" cy="4778661"/>
          </a:xfrm>
          <a:prstGeom prst="rect">
            <a:avLst/>
          </a:prstGeom>
        </p:spPr>
      </p:pic>
      <p:sp>
        <p:nvSpPr>
          <p:cNvPr id="6" name="TextBox 5">
            <a:extLst>
              <a:ext uri="{FF2B5EF4-FFF2-40B4-BE49-F238E27FC236}">
                <a16:creationId xmlns:a16="http://schemas.microsoft.com/office/drawing/2014/main" id="{3F3B195A-2465-5458-A005-93D1388D73B3}"/>
              </a:ext>
            </a:extLst>
          </p:cNvPr>
          <p:cNvSpPr txBox="1"/>
          <p:nvPr/>
        </p:nvSpPr>
        <p:spPr>
          <a:xfrm>
            <a:off x="7514492" y="6182248"/>
            <a:ext cx="40444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Available on labs.wsu.edu/</a:t>
            </a:r>
            <a:r>
              <a:rPr lang="en-US" err="1"/>
              <a:t>xrdevlab</a:t>
            </a:r>
          </a:p>
        </p:txBody>
      </p:sp>
    </p:spTree>
    <p:extLst>
      <p:ext uri="{BB962C8B-B14F-4D97-AF65-F5344CB8AC3E}">
        <p14:creationId xmlns:p14="http://schemas.microsoft.com/office/powerpoint/2010/main" val="84940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6C96B8-D1F2-CDE6-3648-8017FA133C3B}"/>
              </a:ext>
            </a:extLst>
          </p:cNvPr>
          <p:cNvSpPr txBox="1">
            <a:spLocks/>
          </p:cNvSpPr>
          <p:nvPr/>
        </p:nvSpPr>
        <p:spPr>
          <a:xfrm>
            <a:off x="1490133" y="1930081"/>
            <a:ext cx="9144000" cy="196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400" b="1" spc="-150">
              <a:solidFill>
                <a:schemeClr val="tx1">
                  <a:lumMod val="75000"/>
                  <a:lumOff val="25000"/>
                </a:schemeClr>
              </a:solidFill>
              <a:latin typeface="Corbel" panose="020B0503020204020204" pitchFamily="34" charset="0"/>
              <a:cs typeface="Calibri" panose="020F0502020204030204" pitchFamily="34" charset="0"/>
            </a:endParaRPr>
          </a:p>
        </p:txBody>
      </p:sp>
      <p:sp>
        <p:nvSpPr>
          <p:cNvPr id="5" name="Subtitle 2">
            <a:extLst>
              <a:ext uri="{FF2B5EF4-FFF2-40B4-BE49-F238E27FC236}">
                <a16:creationId xmlns:a16="http://schemas.microsoft.com/office/drawing/2014/main" id="{EB95A83A-F3C2-4D94-231F-B18F47864CB5}"/>
              </a:ext>
            </a:extLst>
          </p:cNvPr>
          <p:cNvSpPr txBox="1">
            <a:spLocks/>
          </p:cNvSpPr>
          <p:nvPr/>
        </p:nvSpPr>
        <p:spPr>
          <a:xfrm>
            <a:off x="4761876" y="342900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65000"/>
                  <a:lumOff val="35000"/>
                </a:schemeClr>
              </a:solidFill>
              <a:latin typeface="Corbel" panose="020B0503020204020204" pitchFamily="34" charset="0"/>
            </a:endParaRPr>
          </a:p>
        </p:txBody>
      </p:sp>
      <p:sp>
        <p:nvSpPr>
          <p:cNvPr id="7" name="Rectangle 6">
            <a:extLst>
              <a:ext uri="{FF2B5EF4-FFF2-40B4-BE49-F238E27FC236}">
                <a16:creationId xmlns:a16="http://schemas.microsoft.com/office/drawing/2014/main" id="{C49273C7-1A63-4EDC-9271-366D01DCDC4E}"/>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3" name="TextBox 2">
            <a:extLst>
              <a:ext uri="{FF2B5EF4-FFF2-40B4-BE49-F238E27FC236}">
                <a16:creationId xmlns:a16="http://schemas.microsoft.com/office/drawing/2014/main" id="{D7CC3966-E596-BDD6-D1A2-15BACC6D5520}"/>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6" name="Title 1">
            <a:extLst>
              <a:ext uri="{FF2B5EF4-FFF2-40B4-BE49-F238E27FC236}">
                <a16:creationId xmlns:a16="http://schemas.microsoft.com/office/drawing/2014/main" id="{CC214C8B-672F-EE97-7248-D5AEBEEC9887}"/>
              </a:ext>
            </a:extLst>
          </p:cNvPr>
          <p:cNvSpPr>
            <a:spLocks noGrp="1"/>
          </p:cNvSpPr>
          <p:nvPr>
            <p:ph type="title"/>
          </p:nvPr>
        </p:nvSpPr>
        <p:spPr>
          <a:xfrm>
            <a:off x="838200" y="369084"/>
            <a:ext cx="10515600" cy="1325563"/>
          </a:xfrm>
        </p:spPr>
        <p:txBody>
          <a:bodyPr/>
          <a:lstStyle/>
          <a:p>
            <a:r>
              <a:rPr lang="en-US" b="1" spc="-150">
                <a:solidFill>
                  <a:schemeClr val="tx1">
                    <a:lumMod val="75000"/>
                    <a:lumOff val="25000"/>
                  </a:schemeClr>
                </a:solidFill>
                <a:latin typeface="Corbel"/>
                <a:cs typeface="Calibri"/>
              </a:rPr>
              <a:t>Magicschool.ai</a:t>
            </a:r>
            <a:endParaRPr lang="en-US"/>
          </a:p>
        </p:txBody>
      </p:sp>
      <p:sp>
        <p:nvSpPr>
          <p:cNvPr id="9" name="Rectangle 8">
            <a:extLst>
              <a:ext uri="{FF2B5EF4-FFF2-40B4-BE49-F238E27FC236}">
                <a16:creationId xmlns:a16="http://schemas.microsoft.com/office/drawing/2014/main" id="{AF2E79DD-BD65-ACB3-9739-F1C91BBEFE41}"/>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Content Placeholder 2">
            <a:extLst>
              <a:ext uri="{FF2B5EF4-FFF2-40B4-BE49-F238E27FC236}">
                <a16:creationId xmlns:a16="http://schemas.microsoft.com/office/drawing/2014/main" id="{840BE990-9EC7-51D5-17A4-CB3771CF1927}"/>
              </a:ext>
            </a:extLst>
          </p:cNvPr>
          <p:cNvSpPr>
            <a:spLocks noGrp="1"/>
          </p:cNvSpPr>
          <p:nvPr>
            <p:ph idx="1"/>
          </p:nvPr>
        </p:nvSpPr>
        <p:spPr>
          <a:xfrm>
            <a:off x="936680" y="1713821"/>
            <a:ext cx="5486689" cy="4341566"/>
          </a:xfrm>
        </p:spPr>
        <p:txBody>
          <a:bodyPr vert="horz" lIns="91440" tIns="45720" rIns="91440" bIns="45720" rtlCol="0" anchor="t">
            <a:normAutofit/>
          </a:bodyPr>
          <a:lstStyle/>
          <a:p>
            <a:pPr marL="0" indent="0">
              <a:buNone/>
            </a:pPr>
            <a:endParaRPr lang="en-US" sz="2400">
              <a:solidFill>
                <a:srgbClr val="000000"/>
              </a:solidFill>
            </a:endParaRPr>
          </a:p>
          <a:p>
            <a:endParaRPr lang="en-US" sz="2400"/>
          </a:p>
        </p:txBody>
      </p:sp>
      <p:pic>
        <p:nvPicPr>
          <p:cNvPr id="2" name="Picture 1" descr="A screenshot of a chat&#10;&#10;Description automatically generated">
            <a:extLst>
              <a:ext uri="{FF2B5EF4-FFF2-40B4-BE49-F238E27FC236}">
                <a16:creationId xmlns:a16="http://schemas.microsoft.com/office/drawing/2014/main" id="{D4615BCA-03AE-575D-A819-541D0275DB1A}"/>
              </a:ext>
            </a:extLst>
          </p:cNvPr>
          <p:cNvPicPr>
            <a:picLocks noChangeAspect="1"/>
          </p:cNvPicPr>
          <p:nvPr/>
        </p:nvPicPr>
        <p:blipFill>
          <a:blip r:embed="rId4"/>
          <a:stretch>
            <a:fillRect/>
          </a:stretch>
        </p:blipFill>
        <p:spPr>
          <a:xfrm>
            <a:off x="835068" y="1572930"/>
            <a:ext cx="10271343" cy="4891672"/>
          </a:xfrm>
          <a:prstGeom prst="rect">
            <a:avLst/>
          </a:prstGeom>
        </p:spPr>
      </p:pic>
      <p:sp>
        <p:nvSpPr>
          <p:cNvPr id="8" name="Oval 7">
            <a:extLst>
              <a:ext uri="{FF2B5EF4-FFF2-40B4-BE49-F238E27FC236}">
                <a16:creationId xmlns:a16="http://schemas.microsoft.com/office/drawing/2014/main" id="{52ED6197-2A35-89EF-B78C-3727C079D1F1}"/>
              </a:ext>
            </a:extLst>
          </p:cNvPr>
          <p:cNvSpPr/>
          <p:nvPr/>
        </p:nvSpPr>
        <p:spPr>
          <a:xfrm>
            <a:off x="5573485" y="3624942"/>
            <a:ext cx="2612571" cy="78377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068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6C96B8-D1F2-CDE6-3648-8017FA133C3B}"/>
              </a:ext>
            </a:extLst>
          </p:cNvPr>
          <p:cNvSpPr txBox="1">
            <a:spLocks/>
          </p:cNvSpPr>
          <p:nvPr/>
        </p:nvSpPr>
        <p:spPr>
          <a:xfrm>
            <a:off x="1490133" y="1930081"/>
            <a:ext cx="9144000" cy="196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400" b="1" spc="-150">
              <a:solidFill>
                <a:schemeClr val="tx1">
                  <a:lumMod val="75000"/>
                  <a:lumOff val="25000"/>
                </a:schemeClr>
              </a:solidFill>
              <a:latin typeface="Corbel" panose="020B0503020204020204" pitchFamily="34" charset="0"/>
              <a:cs typeface="Calibri" panose="020F0502020204030204" pitchFamily="34" charset="0"/>
            </a:endParaRPr>
          </a:p>
        </p:txBody>
      </p:sp>
      <p:sp>
        <p:nvSpPr>
          <p:cNvPr id="5" name="Subtitle 2">
            <a:extLst>
              <a:ext uri="{FF2B5EF4-FFF2-40B4-BE49-F238E27FC236}">
                <a16:creationId xmlns:a16="http://schemas.microsoft.com/office/drawing/2014/main" id="{EB95A83A-F3C2-4D94-231F-B18F47864CB5}"/>
              </a:ext>
            </a:extLst>
          </p:cNvPr>
          <p:cNvSpPr txBox="1">
            <a:spLocks/>
          </p:cNvSpPr>
          <p:nvPr/>
        </p:nvSpPr>
        <p:spPr>
          <a:xfrm>
            <a:off x="4761876" y="342900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chemeClr val="tx1">
                  <a:lumMod val="65000"/>
                  <a:lumOff val="35000"/>
                </a:schemeClr>
              </a:solidFill>
              <a:latin typeface="Corbel" panose="020B0503020204020204" pitchFamily="34" charset="0"/>
            </a:endParaRPr>
          </a:p>
        </p:txBody>
      </p:sp>
      <p:sp>
        <p:nvSpPr>
          <p:cNvPr id="7" name="Rectangle 6">
            <a:extLst>
              <a:ext uri="{FF2B5EF4-FFF2-40B4-BE49-F238E27FC236}">
                <a16:creationId xmlns:a16="http://schemas.microsoft.com/office/drawing/2014/main" id="{C49273C7-1A63-4EDC-9271-366D01DCDC4E}"/>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3" name="TextBox 2">
            <a:extLst>
              <a:ext uri="{FF2B5EF4-FFF2-40B4-BE49-F238E27FC236}">
                <a16:creationId xmlns:a16="http://schemas.microsoft.com/office/drawing/2014/main" id="{D7CC3966-E596-BDD6-D1A2-15BACC6D5520}"/>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6" name="Title 1">
            <a:extLst>
              <a:ext uri="{FF2B5EF4-FFF2-40B4-BE49-F238E27FC236}">
                <a16:creationId xmlns:a16="http://schemas.microsoft.com/office/drawing/2014/main" id="{CC214C8B-672F-EE97-7248-D5AEBEEC9887}"/>
              </a:ext>
            </a:extLst>
          </p:cNvPr>
          <p:cNvSpPr>
            <a:spLocks noGrp="1"/>
          </p:cNvSpPr>
          <p:nvPr>
            <p:ph type="title"/>
          </p:nvPr>
        </p:nvSpPr>
        <p:spPr>
          <a:xfrm>
            <a:off x="838200" y="288164"/>
            <a:ext cx="10515600" cy="1325563"/>
          </a:xfrm>
        </p:spPr>
        <p:txBody>
          <a:bodyPr/>
          <a:lstStyle/>
          <a:p>
            <a:r>
              <a:rPr lang="en-US" b="1" spc="-150">
                <a:solidFill>
                  <a:schemeClr val="tx1">
                    <a:lumMod val="75000"/>
                    <a:lumOff val="25000"/>
                  </a:schemeClr>
                </a:solidFill>
                <a:latin typeface="Corbel"/>
                <a:cs typeface="Calibri"/>
              </a:rPr>
              <a:t>Discussion</a:t>
            </a:r>
          </a:p>
        </p:txBody>
      </p:sp>
      <p:sp>
        <p:nvSpPr>
          <p:cNvPr id="9" name="Rectangle 8">
            <a:extLst>
              <a:ext uri="{FF2B5EF4-FFF2-40B4-BE49-F238E27FC236}">
                <a16:creationId xmlns:a16="http://schemas.microsoft.com/office/drawing/2014/main" id="{AF2E79DD-BD65-ACB3-9739-F1C91BBEFE41}"/>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Content Placeholder 2">
            <a:extLst>
              <a:ext uri="{FF2B5EF4-FFF2-40B4-BE49-F238E27FC236}">
                <a16:creationId xmlns:a16="http://schemas.microsoft.com/office/drawing/2014/main" id="{840BE990-9EC7-51D5-17A4-CB3771CF1927}"/>
              </a:ext>
            </a:extLst>
          </p:cNvPr>
          <p:cNvSpPr>
            <a:spLocks noGrp="1"/>
          </p:cNvSpPr>
          <p:nvPr>
            <p:ph idx="1"/>
          </p:nvPr>
        </p:nvSpPr>
        <p:spPr>
          <a:xfrm>
            <a:off x="888081" y="1661731"/>
            <a:ext cx="10300131" cy="4291871"/>
          </a:xfrm>
        </p:spPr>
        <p:txBody>
          <a:bodyPr vert="horz" lIns="91440" tIns="45720" rIns="91440" bIns="45720" rtlCol="0" anchor="t">
            <a:normAutofit/>
          </a:bodyPr>
          <a:lstStyle/>
          <a:p>
            <a:pPr marL="0" indent="0">
              <a:buNone/>
            </a:pPr>
            <a:endParaRPr lang="en-US">
              <a:ea typeface="+mn-lt"/>
              <a:cs typeface="+mn-lt"/>
            </a:endParaRPr>
          </a:p>
          <a:p>
            <a:endParaRPr lang="en-US"/>
          </a:p>
          <a:p>
            <a:endParaRPr lang="en-US"/>
          </a:p>
          <a:p>
            <a:endParaRPr lang="en-US"/>
          </a:p>
          <a:p>
            <a:endParaRPr lang="en-US" sz="2400"/>
          </a:p>
        </p:txBody>
      </p:sp>
      <p:sp>
        <p:nvSpPr>
          <p:cNvPr id="2" name="TextBox 1">
            <a:extLst>
              <a:ext uri="{FF2B5EF4-FFF2-40B4-BE49-F238E27FC236}">
                <a16:creationId xmlns:a16="http://schemas.microsoft.com/office/drawing/2014/main" id="{20D2F39F-7EA1-B1B8-69C4-59C0A7F747C4}"/>
              </a:ext>
            </a:extLst>
          </p:cNvPr>
          <p:cNvSpPr txBox="1"/>
          <p:nvPr/>
        </p:nvSpPr>
        <p:spPr>
          <a:xfrm>
            <a:off x="910296" y="1931876"/>
            <a:ext cx="10986765" cy="35476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4000">
                <a:latin typeface="Corbel"/>
              </a:rPr>
              <a:t>How would this work for all the students in your class?</a:t>
            </a:r>
          </a:p>
          <a:p>
            <a:endParaRPr lang="en-US" sz="4000">
              <a:latin typeface="Corbel"/>
            </a:endParaRPr>
          </a:p>
          <a:p>
            <a:pPr marL="571500" indent="-571500">
              <a:buFont typeface="Arial"/>
              <a:buChar char="•"/>
            </a:pPr>
            <a:r>
              <a:rPr lang="en-US" sz="4000">
                <a:latin typeface="Corbel"/>
                <a:ea typeface="Calibri"/>
                <a:cs typeface="Calibri"/>
              </a:rPr>
              <a:t>How could you make the feedback/learning support more engaging? </a:t>
            </a:r>
          </a:p>
          <a:p>
            <a:pPr>
              <a:lnSpc>
                <a:spcPct val="90000"/>
              </a:lnSpc>
              <a:spcBef>
                <a:spcPts val="1000"/>
              </a:spcBef>
            </a:pPr>
            <a:endParaRPr lang="en-US">
              <a:latin typeface="Corbel"/>
            </a:endParaRPr>
          </a:p>
        </p:txBody>
      </p:sp>
    </p:spTree>
    <p:extLst>
      <p:ext uri="{BB962C8B-B14F-4D97-AF65-F5344CB8AC3E}">
        <p14:creationId xmlns:p14="http://schemas.microsoft.com/office/powerpoint/2010/main" val="1738122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6C96B8-D1F2-CDE6-3648-8017FA133C3B}"/>
              </a:ext>
            </a:extLst>
          </p:cNvPr>
          <p:cNvSpPr txBox="1">
            <a:spLocks/>
          </p:cNvSpPr>
          <p:nvPr/>
        </p:nvSpPr>
        <p:spPr>
          <a:xfrm>
            <a:off x="1490133" y="1930081"/>
            <a:ext cx="9144000" cy="196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400" b="1" spc="-150">
              <a:solidFill>
                <a:schemeClr val="tx1">
                  <a:lumMod val="75000"/>
                  <a:lumOff val="25000"/>
                </a:schemeClr>
              </a:solidFill>
              <a:latin typeface="Corbel" panose="020B050302020402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C49273C7-1A63-4EDC-9271-366D01DCDC4E}"/>
              </a:ext>
            </a:extLst>
          </p:cNvPr>
          <p:cNvSpPr/>
          <p:nvPr/>
        </p:nvSpPr>
        <p:spPr>
          <a:xfrm>
            <a:off x="0" y="6766560"/>
            <a:ext cx="12192000" cy="9144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3" name="TextBox 2">
            <a:extLst>
              <a:ext uri="{FF2B5EF4-FFF2-40B4-BE49-F238E27FC236}">
                <a16:creationId xmlns:a16="http://schemas.microsoft.com/office/drawing/2014/main" id="{D7CC3966-E596-BDD6-D1A2-15BACC6D5520}"/>
              </a:ext>
            </a:extLst>
          </p:cNvPr>
          <p:cNvSpPr txBox="1"/>
          <p:nvPr/>
        </p:nvSpPr>
        <p:spPr>
          <a:xfrm>
            <a:off x="10643616" y="168676"/>
            <a:ext cx="1365504" cy="400110"/>
          </a:xfrm>
          <a:prstGeom prst="rect">
            <a:avLst/>
          </a:prstGeom>
          <a:noFill/>
          <a:ln>
            <a:noFill/>
          </a:ln>
        </p:spPr>
        <p:txBody>
          <a:bodyPr wrap="square" rtlCol="0">
            <a:spAutoFit/>
          </a:bodyPr>
          <a:lstStyle/>
          <a:p>
            <a:r>
              <a:rPr lang="en-US" sz="2000" b="1">
                <a:solidFill>
                  <a:schemeClr val="bg2">
                    <a:lumMod val="90000"/>
                  </a:schemeClr>
                </a:solidFill>
                <a:latin typeface="Corbel" panose="020B0503020204020204" pitchFamily="34" charset="0"/>
              </a:rPr>
              <a:t>XRDevLab</a:t>
            </a:r>
          </a:p>
        </p:txBody>
      </p:sp>
      <p:sp>
        <p:nvSpPr>
          <p:cNvPr id="6" name="Title 1">
            <a:extLst>
              <a:ext uri="{FF2B5EF4-FFF2-40B4-BE49-F238E27FC236}">
                <a16:creationId xmlns:a16="http://schemas.microsoft.com/office/drawing/2014/main" id="{CC214C8B-672F-EE97-7248-D5AEBEEC9887}"/>
              </a:ext>
            </a:extLst>
          </p:cNvPr>
          <p:cNvSpPr>
            <a:spLocks noGrp="1"/>
          </p:cNvSpPr>
          <p:nvPr>
            <p:ph type="title"/>
          </p:nvPr>
        </p:nvSpPr>
        <p:spPr>
          <a:xfrm>
            <a:off x="838200" y="288164"/>
            <a:ext cx="10515600" cy="1325563"/>
          </a:xfrm>
        </p:spPr>
        <p:txBody>
          <a:bodyPr>
            <a:normAutofit/>
          </a:bodyPr>
          <a:lstStyle/>
          <a:p>
            <a:r>
              <a:rPr lang="en-US" b="1" spc="-150">
                <a:solidFill>
                  <a:schemeClr val="tx1">
                    <a:lumMod val="75000"/>
                    <a:lumOff val="25000"/>
                  </a:schemeClr>
                </a:solidFill>
                <a:latin typeface="Corbel"/>
                <a:cs typeface="Calibri"/>
              </a:rPr>
              <a:t>Sample Essays </a:t>
            </a:r>
          </a:p>
        </p:txBody>
      </p:sp>
      <p:sp>
        <p:nvSpPr>
          <p:cNvPr id="9" name="Rectangle 8">
            <a:extLst>
              <a:ext uri="{FF2B5EF4-FFF2-40B4-BE49-F238E27FC236}">
                <a16:creationId xmlns:a16="http://schemas.microsoft.com/office/drawing/2014/main" id="{AF2E79DD-BD65-ACB3-9739-F1C91BBEFE41}"/>
              </a:ext>
            </a:extLst>
          </p:cNvPr>
          <p:cNvSpPr/>
          <p:nvPr/>
        </p:nvSpPr>
        <p:spPr>
          <a:xfrm>
            <a:off x="933718" y="1356110"/>
            <a:ext cx="365294" cy="45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Content Placeholder 2">
            <a:extLst>
              <a:ext uri="{FF2B5EF4-FFF2-40B4-BE49-F238E27FC236}">
                <a16:creationId xmlns:a16="http://schemas.microsoft.com/office/drawing/2014/main" id="{840BE990-9EC7-51D5-17A4-CB3771CF1927}"/>
              </a:ext>
            </a:extLst>
          </p:cNvPr>
          <p:cNvSpPr>
            <a:spLocks noGrp="1"/>
          </p:cNvSpPr>
          <p:nvPr>
            <p:ph idx="1"/>
          </p:nvPr>
        </p:nvSpPr>
        <p:spPr>
          <a:xfrm>
            <a:off x="888081" y="1661731"/>
            <a:ext cx="10300131" cy="4291871"/>
          </a:xfrm>
        </p:spPr>
        <p:txBody>
          <a:bodyPr vert="horz" lIns="91440" tIns="45720" rIns="91440" bIns="45720" rtlCol="0" anchor="t">
            <a:normAutofit/>
          </a:bodyPr>
          <a:lstStyle/>
          <a:p>
            <a:pPr marL="0" indent="0">
              <a:buNone/>
            </a:pPr>
            <a:endParaRPr lang="en-US">
              <a:ea typeface="+mn-lt"/>
              <a:cs typeface="+mn-lt"/>
            </a:endParaRPr>
          </a:p>
          <a:p>
            <a:endParaRPr lang="en-US"/>
          </a:p>
          <a:p>
            <a:endParaRPr lang="en-US"/>
          </a:p>
          <a:p>
            <a:endParaRPr lang="en-US"/>
          </a:p>
          <a:p>
            <a:endParaRPr lang="en-US" sz="2400"/>
          </a:p>
        </p:txBody>
      </p:sp>
      <p:sp>
        <p:nvSpPr>
          <p:cNvPr id="2" name="TextBox 1">
            <a:extLst>
              <a:ext uri="{FF2B5EF4-FFF2-40B4-BE49-F238E27FC236}">
                <a16:creationId xmlns:a16="http://schemas.microsoft.com/office/drawing/2014/main" id="{20D2F39F-7EA1-B1B8-69C4-59C0A7F747C4}"/>
              </a:ext>
            </a:extLst>
          </p:cNvPr>
          <p:cNvSpPr txBox="1"/>
          <p:nvPr/>
        </p:nvSpPr>
        <p:spPr>
          <a:xfrm>
            <a:off x="837725" y="1931876"/>
            <a:ext cx="1098676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Corbel"/>
              </a:rPr>
              <a:t>Choose one from the chat or use one from your device.</a:t>
            </a:r>
          </a:p>
        </p:txBody>
      </p:sp>
    </p:spTree>
    <p:extLst>
      <p:ext uri="{BB962C8B-B14F-4D97-AF65-F5344CB8AC3E}">
        <p14:creationId xmlns:p14="http://schemas.microsoft.com/office/powerpoint/2010/main" val="1282526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15B2ABFD1CC14E9DA6559FDA36E633" ma:contentTypeVersion="15" ma:contentTypeDescription="Create a new document." ma:contentTypeScope="" ma:versionID="7ecf1be7c7d54d6af020e0cafffab69e">
  <xsd:schema xmlns:xsd="http://www.w3.org/2001/XMLSchema" xmlns:xs="http://www.w3.org/2001/XMLSchema" xmlns:p="http://schemas.microsoft.com/office/2006/metadata/properties" xmlns:ns2="e1c8da97-71ce-42da-b032-748297779123" xmlns:ns3="1cc7f349-0698-459c-949d-38756c81d50e" targetNamespace="http://schemas.microsoft.com/office/2006/metadata/properties" ma:root="true" ma:fieldsID="d834ddb18f3775e443a3696ba37b83fe" ns2:_="" ns3:_="">
    <xsd:import namespace="e1c8da97-71ce-42da-b032-748297779123"/>
    <xsd:import namespace="1cc7f349-0698-459c-949d-38756c81d5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c8da97-71ce-42da-b032-7482977791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c7f349-0698-459c-949d-38756c81d50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82cefc6-8b34-4143-b48d-e363f057cf55}" ma:internalName="TaxCatchAll" ma:showField="CatchAllData" ma:web="1cc7f349-0698-459c-949d-38756c81d50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c8da97-71ce-42da-b032-748297779123">
      <Terms xmlns="http://schemas.microsoft.com/office/infopath/2007/PartnerControls"/>
    </lcf76f155ced4ddcb4097134ff3c332f>
    <TaxCatchAll xmlns="1cc7f349-0698-459c-949d-38756c81d50e" xsi:nil="true"/>
  </documentManagement>
</p:properties>
</file>

<file path=customXml/itemProps1.xml><?xml version="1.0" encoding="utf-8"?>
<ds:datastoreItem xmlns:ds="http://schemas.openxmlformats.org/officeDocument/2006/customXml" ds:itemID="{632AC332-0CFD-4FD1-9FD6-FE37223111B0}">
  <ds:schemaRefs>
    <ds:schemaRef ds:uri="1cc7f349-0698-459c-949d-38756c81d50e"/>
    <ds:schemaRef ds:uri="e1c8da97-71ce-42da-b032-7482977791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C2DC7F-1B21-46AD-AC2B-66BC86A36D47}">
  <ds:schemaRefs>
    <ds:schemaRef ds:uri="http://schemas.microsoft.com/sharepoint/v3/contenttype/forms"/>
  </ds:schemaRefs>
</ds:datastoreItem>
</file>

<file path=customXml/itemProps3.xml><?xml version="1.0" encoding="utf-8"?>
<ds:datastoreItem xmlns:ds="http://schemas.openxmlformats.org/officeDocument/2006/customXml" ds:itemID="{78887026-50C3-400E-A967-35F4CE720820}">
  <ds:schemaRefs>
    <ds:schemaRef ds:uri="1cc7f349-0698-459c-949d-38756c81d50e"/>
    <ds:schemaRef ds:uri="e1c8da97-71ce-42da-b032-74829777912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22</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Workshop Objectives</vt:lpstr>
      <vt:lpstr>Task Engagement  </vt:lpstr>
      <vt:lpstr>Magicschool.ai</vt:lpstr>
      <vt:lpstr>Discussion</vt:lpstr>
      <vt:lpstr>Sample Essays </vt:lpstr>
      <vt:lpstr>Discussion/Questions</vt:lpstr>
      <vt:lpstr>PowerPoint Presentation</vt:lpstr>
      <vt:lpstr>AI Use for Teacher Reflection </vt:lpstr>
      <vt:lpstr>Reflecting on Our Instruction </vt:lpstr>
      <vt:lpstr>Blue Evaluation </vt:lpstr>
      <vt:lpstr>AI Use for Teacher Reflection</vt:lpstr>
      <vt:lpstr>TeachFX</vt:lpstr>
      <vt:lpstr>Academic Language Model</vt:lpstr>
      <vt:lpstr>Time Distribution </vt:lpstr>
      <vt:lpstr>Think Time </vt:lpstr>
      <vt:lpstr>Building on Students’ Ideas</vt:lpstr>
      <vt:lpstr>PowerPoint Presentation</vt:lpstr>
      <vt:lpstr>Report Walk-through</vt:lpstr>
      <vt:lpstr>PowerPoint Presentation</vt:lpstr>
      <vt:lpstr>Affordances</vt:lpstr>
      <vt:lpstr>PowerPoint Presentation</vt:lpstr>
      <vt:lpstr>Discussion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Use for Teacher Reflection</dc:title>
  <dc:creator>Alyobi, Mazen Hamady</dc:creator>
  <cp:revision>7</cp:revision>
  <dcterms:created xsi:type="dcterms:W3CDTF">2024-04-26T03:53:59Z</dcterms:created>
  <dcterms:modified xsi:type="dcterms:W3CDTF">2024-09-26T16:15:28Z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0x0101004F15B2ABFD1CC14E9DA6559FDA36E633</vt:lpwstr>
  </property>
  <property fmtid="{D5CDD505-2E9C-101B-9397-08002B2CF9AE}" pid="3" name="MediaServiceImageTags">
    <vt:lpwstr/>
  </property>
</Properties>
</file>